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12"/>
  </p:notesMasterIdLst>
  <p:sldIdLst>
    <p:sldId id="267" r:id="rId2"/>
    <p:sldId id="258" r:id="rId3"/>
    <p:sldId id="259" r:id="rId4"/>
    <p:sldId id="269" r:id="rId5"/>
    <p:sldId id="257" r:id="rId6"/>
    <p:sldId id="261" r:id="rId7"/>
    <p:sldId id="271" r:id="rId8"/>
    <p:sldId id="273" r:id="rId9"/>
    <p:sldId id="262" r:id="rId10"/>
    <p:sldId id="263"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Open Sans" panose="020B0606030504020204" pitchFamily="34" charset="0"/>
      <p:regular r:id="rId19"/>
      <p:bold r:id="rId20"/>
      <p:italic r:id="rId21"/>
      <p:boldItalic r:id="rId22"/>
    </p:embeddedFont>
  </p:embeddedFontLst>
  <p:custShowLst>
    <p:custShow name="Custom Show 1" id="0">
      <p:sldLst>
        <p:sld r:id="rId2"/>
        <p:sld r:id="rId3"/>
        <p:sld r:id="rId4"/>
        <p:sld r:id="rId5"/>
        <p:sld r:id="rId6"/>
        <p:sld r:id="rId7"/>
        <p:sld r:id="rId8"/>
        <p:sld r:id="rId9"/>
        <p:sld r:id="rId10"/>
        <p:sld r:id="rId11"/>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5A173B-F897-442B-9168-805A40FAE795}" v="3" dt="2023-12-01T18:31:35.3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guide orient="horz" pos="1620"/>
        <p:guide pos="2880"/>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u sukka" userId="81309e353b4f7429" providerId="LiveId" clId="{635A173B-F897-442B-9168-805A40FAE795}"/>
    <pc:docChg chg="undo custSel modSld modShowInfo">
      <pc:chgData name="venu sukka" userId="81309e353b4f7429" providerId="LiveId" clId="{635A173B-F897-442B-9168-805A40FAE795}" dt="2023-12-01T19:14:47.463" v="35" actId="20577"/>
      <pc:docMkLst>
        <pc:docMk/>
      </pc:docMkLst>
      <pc:sldChg chg="addSp delSp modSp mod modTransition delAnim">
        <pc:chgData name="venu sukka" userId="81309e353b4f7429" providerId="LiveId" clId="{635A173B-F897-442B-9168-805A40FAE795}" dt="2023-12-01T18:35:01.676" v="21" actId="478"/>
        <pc:sldMkLst>
          <pc:docMk/>
          <pc:sldMk cId="0" sldId="257"/>
        </pc:sldMkLst>
        <pc:picChg chg="add del mod">
          <ac:chgData name="venu sukka" userId="81309e353b4f7429" providerId="LiveId" clId="{635A173B-F897-442B-9168-805A40FAE795}" dt="2023-12-01T18:35:01.676" v="21" actId="478"/>
          <ac:picMkLst>
            <pc:docMk/>
            <pc:sldMk cId="0" sldId="257"/>
            <ac:picMk id="4" creationId="{906A683E-38E1-5059-040E-F92054114A14}"/>
          </ac:picMkLst>
        </pc:picChg>
      </pc:sldChg>
      <pc:sldChg chg="modSp mod modTransition">
        <pc:chgData name="venu sukka" userId="81309e353b4f7429" providerId="LiveId" clId="{635A173B-F897-442B-9168-805A40FAE795}" dt="2023-12-01T18:31:35.326" v="17"/>
        <pc:sldMkLst>
          <pc:docMk/>
          <pc:sldMk cId="0" sldId="258"/>
        </pc:sldMkLst>
        <pc:spChg chg="mod">
          <ac:chgData name="venu sukka" userId="81309e353b4f7429" providerId="LiveId" clId="{635A173B-F897-442B-9168-805A40FAE795}" dt="2023-12-01T18:14:59.020" v="11"/>
          <ac:spMkLst>
            <pc:docMk/>
            <pc:sldMk cId="0" sldId="258"/>
            <ac:spMk id="80" creationId="{00000000-0000-0000-0000-000000000000}"/>
          </ac:spMkLst>
        </pc:spChg>
      </pc:sldChg>
      <pc:sldChg chg="addSp delSp modSp mod modTransition delAnim">
        <pc:chgData name="venu sukka" userId="81309e353b4f7429" providerId="LiveId" clId="{635A173B-F897-442B-9168-805A40FAE795}" dt="2023-12-01T18:34:56.941" v="19" actId="478"/>
        <pc:sldMkLst>
          <pc:docMk/>
          <pc:sldMk cId="0" sldId="259"/>
        </pc:sldMkLst>
        <pc:picChg chg="add del mod">
          <ac:chgData name="venu sukka" userId="81309e353b4f7429" providerId="LiveId" clId="{635A173B-F897-442B-9168-805A40FAE795}" dt="2023-12-01T18:34:56.941" v="19" actId="478"/>
          <ac:picMkLst>
            <pc:docMk/>
            <pc:sldMk cId="0" sldId="259"/>
            <ac:picMk id="5" creationId="{985F5990-6A46-87D6-3899-8AE8162CC675}"/>
          </ac:picMkLst>
        </pc:picChg>
      </pc:sldChg>
      <pc:sldChg chg="addSp delSp modSp mod modTransition delAnim">
        <pc:chgData name="venu sukka" userId="81309e353b4f7429" providerId="LiveId" clId="{635A173B-F897-442B-9168-805A40FAE795}" dt="2023-12-01T18:35:03.965" v="22" actId="478"/>
        <pc:sldMkLst>
          <pc:docMk/>
          <pc:sldMk cId="0" sldId="261"/>
        </pc:sldMkLst>
        <pc:picChg chg="add del mod">
          <ac:chgData name="venu sukka" userId="81309e353b4f7429" providerId="LiveId" clId="{635A173B-F897-442B-9168-805A40FAE795}" dt="2023-12-01T18:35:03.965" v="22" actId="478"/>
          <ac:picMkLst>
            <pc:docMk/>
            <pc:sldMk cId="0" sldId="261"/>
            <ac:picMk id="4" creationId="{14F4DB5B-2E27-6A36-205C-1E6A17673927}"/>
          </ac:picMkLst>
        </pc:picChg>
      </pc:sldChg>
      <pc:sldChg chg="addSp delSp modSp mod modTransition delAnim">
        <pc:chgData name="venu sukka" userId="81309e353b4f7429" providerId="LiveId" clId="{635A173B-F897-442B-9168-805A40FAE795}" dt="2023-12-01T18:34:51.695" v="18" actId="478"/>
        <pc:sldMkLst>
          <pc:docMk/>
          <pc:sldMk cId="0" sldId="262"/>
        </pc:sldMkLst>
        <pc:picChg chg="add del mod">
          <ac:chgData name="venu sukka" userId="81309e353b4f7429" providerId="LiveId" clId="{635A173B-F897-442B-9168-805A40FAE795}" dt="2023-12-01T18:34:51.695" v="18" actId="478"/>
          <ac:picMkLst>
            <pc:docMk/>
            <pc:sldMk cId="0" sldId="262"/>
            <ac:picMk id="18" creationId="{4A8912FF-5EDD-5676-526F-F3916589F50E}"/>
          </ac:picMkLst>
        </pc:picChg>
      </pc:sldChg>
      <pc:sldChg chg="addSp delSp modSp mod modTransition delAnim">
        <pc:chgData name="venu sukka" userId="81309e353b4f7429" providerId="LiveId" clId="{635A173B-F897-442B-9168-805A40FAE795}" dt="2023-12-01T18:35:11.348" v="25" actId="478"/>
        <pc:sldMkLst>
          <pc:docMk/>
          <pc:sldMk cId="0" sldId="263"/>
        </pc:sldMkLst>
        <pc:picChg chg="add del mod">
          <ac:chgData name="venu sukka" userId="81309e353b4f7429" providerId="LiveId" clId="{635A173B-F897-442B-9168-805A40FAE795}" dt="2023-12-01T18:35:11.348" v="25" actId="478"/>
          <ac:picMkLst>
            <pc:docMk/>
            <pc:sldMk cId="0" sldId="263"/>
            <ac:picMk id="9" creationId="{1D3AB125-D28B-EC11-3F19-92374850DCB8}"/>
          </ac:picMkLst>
        </pc:picChg>
      </pc:sldChg>
      <pc:sldChg chg="modSp mod modTransition">
        <pc:chgData name="venu sukka" userId="81309e353b4f7429" providerId="LiveId" clId="{635A173B-F897-442B-9168-805A40FAE795}" dt="2023-12-01T18:31:35.326" v="17"/>
        <pc:sldMkLst>
          <pc:docMk/>
          <pc:sldMk cId="0" sldId="267"/>
        </pc:sldMkLst>
        <pc:spChg chg="mod">
          <ac:chgData name="venu sukka" userId="81309e353b4f7429" providerId="LiveId" clId="{635A173B-F897-442B-9168-805A40FAE795}" dt="2023-12-01T18:22:31.472" v="13" actId="20577"/>
          <ac:spMkLst>
            <pc:docMk/>
            <pc:sldMk cId="0" sldId="267"/>
            <ac:spMk id="5" creationId="{00000000-0000-0000-0000-000000000000}"/>
          </ac:spMkLst>
        </pc:spChg>
      </pc:sldChg>
      <pc:sldChg chg="addSp delSp modSp mod modTransition delAnim">
        <pc:chgData name="venu sukka" userId="81309e353b4f7429" providerId="LiveId" clId="{635A173B-F897-442B-9168-805A40FAE795}" dt="2023-12-01T19:14:47.463" v="35" actId="20577"/>
        <pc:sldMkLst>
          <pc:docMk/>
          <pc:sldMk cId="0" sldId="269"/>
        </pc:sldMkLst>
        <pc:spChg chg="mod">
          <ac:chgData name="venu sukka" userId="81309e353b4f7429" providerId="LiveId" clId="{635A173B-F897-442B-9168-805A40FAE795}" dt="2023-12-01T19:14:47.463" v="35" actId="20577"/>
          <ac:spMkLst>
            <pc:docMk/>
            <pc:sldMk cId="0" sldId="269"/>
            <ac:spMk id="3" creationId="{00000000-0000-0000-0000-000000000000}"/>
          </ac:spMkLst>
        </pc:spChg>
        <pc:picChg chg="add del mod">
          <ac:chgData name="venu sukka" userId="81309e353b4f7429" providerId="LiveId" clId="{635A173B-F897-442B-9168-805A40FAE795}" dt="2023-12-01T18:34:59.045" v="20" actId="478"/>
          <ac:picMkLst>
            <pc:docMk/>
            <pc:sldMk cId="0" sldId="269"/>
            <ac:picMk id="8" creationId="{B3E3978C-3F0C-FFD4-7496-77E5AF0C9B96}"/>
          </ac:picMkLst>
        </pc:picChg>
      </pc:sldChg>
      <pc:sldChg chg="addSp delSp modSp mod modTransition delAnim modNotes">
        <pc:chgData name="venu sukka" userId="81309e353b4f7429" providerId="LiveId" clId="{635A173B-F897-442B-9168-805A40FAE795}" dt="2023-12-01T18:35:05.913" v="23" actId="478"/>
        <pc:sldMkLst>
          <pc:docMk/>
          <pc:sldMk cId="0" sldId="271"/>
        </pc:sldMkLst>
        <pc:picChg chg="add del mod">
          <ac:chgData name="venu sukka" userId="81309e353b4f7429" providerId="LiveId" clId="{635A173B-F897-442B-9168-805A40FAE795}" dt="2023-12-01T18:35:05.913" v="23" actId="478"/>
          <ac:picMkLst>
            <pc:docMk/>
            <pc:sldMk cId="0" sldId="271"/>
            <ac:picMk id="19" creationId="{D6952D06-829D-A824-2C21-AEA9AC573B6A}"/>
          </ac:picMkLst>
        </pc:picChg>
      </pc:sldChg>
      <pc:sldChg chg="addSp delSp modSp mod modTransition delAnim">
        <pc:chgData name="venu sukka" userId="81309e353b4f7429" providerId="LiveId" clId="{635A173B-F897-442B-9168-805A40FAE795}" dt="2023-12-01T18:35:08.699" v="24" actId="478"/>
        <pc:sldMkLst>
          <pc:docMk/>
          <pc:sldMk cId="0" sldId="273"/>
        </pc:sldMkLst>
        <pc:picChg chg="add del mod">
          <ac:chgData name="venu sukka" userId="81309e353b4f7429" providerId="LiveId" clId="{635A173B-F897-442B-9168-805A40FAE795}" dt="2023-12-01T18:35:08.699" v="24" actId="478"/>
          <ac:picMkLst>
            <pc:docMk/>
            <pc:sldMk cId="0" sldId="273"/>
            <ac:picMk id="25" creationId="{73624B09-2B42-67E5-41AA-A948968DDCD7}"/>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96e8ef2fcb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96e8ef2fcb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96e8ef2fcb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96e8ef2fcb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96e8ef2fcb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96e8ef2fcb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96e8ef2fcb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96e8ef2fcb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727032-B4B2-4570-B786-E1481A5D8B9C}" type="datetimeFigureOut">
              <a:rPr lang="en-IN" smtClean="0"/>
              <a:t>01-12-2023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4620657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727032-B4B2-4570-B786-E1481A5D8B9C}" type="datetimeFigureOut">
              <a:rPr lang="en-IN" smtClean="0"/>
              <a:t>01-12-2023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681703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727032-B4B2-4570-B786-E1481A5D8B9C}" type="datetimeFigureOut">
              <a:rPr lang="en-IN" smtClean="0"/>
              <a:t>01-12-2023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9639405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60977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37388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727032-B4B2-4570-B786-E1481A5D8B9C}" type="datetimeFigureOut">
              <a:rPr lang="en-IN" smtClean="0"/>
              <a:t>01-12-2023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690131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727032-B4B2-4570-B786-E1481A5D8B9C}" type="datetimeFigureOut">
              <a:rPr lang="en-IN" smtClean="0"/>
              <a:t>01-12-2023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0883331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727032-B4B2-4570-B786-E1481A5D8B9C}" type="datetimeFigureOut">
              <a:rPr lang="en-IN" smtClean="0"/>
              <a:t>01-12-2023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3880694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727032-B4B2-4570-B786-E1481A5D8B9C}" type="datetimeFigureOut">
              <a:rPr lang="en-IN" smtClean="0"/>
              <a:t>01-12-2023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0478617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727032-B4B2-4570-B786-E1481A5D8B9C}" type="datetimeFigureOut">
              <a:rPr lang="en-IN" smtClean="0"/>
              <a:t>01-12-2023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447990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727032-B4B2-4570-B786-E1481A5D8B9C}" type="datetimeFigureOut">
              <a:rPr lang="en-IN" smtClean="0"/>
              <a:t>01-12-2023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30215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E727032-B4B2-4570-B786-E1481A5D8B9C}" type="datetimeFigureOut">
              <a:rPr lang="en-IN" smtClean="0"/>
              <a:t>01-12-2023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928835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E727032-B4B2-4570-B786-E1481A5D8B9C}" type="datetimeFigureOut">
              <a:rPr lang="en-IN" smtClean="0"/>
              <a:t>01-12-2023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0183378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E727032-B4B2-4570-B786-E1481A5D8B9C}" type="datetimeFigureOut">
              <a:rPr lang="en-IN" smtClean="0"/>
              <a:t>01-12-2023</a:t>
            </a:fld>
            <a:endParaRPr lang="en-IN"/>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16490797"/>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0" y="0"/>
            <a:ext cx="9144000" cy="5143500"/>
          </a:xfrm>
          <a:prstGeom prst="rect">
            <a:avLst/>
          </a:prstGeom>
          <a:solidFill>
            <a:srgbClr val="464342"/>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5715000" y="0"/>
            <a:ext cx="3429000" cy="5143500"/>
          </a:xfrm>
          <a:prstGeom prst="rect">
            <a:avLst/>
          </a:prstGeom>
        </p:spPr>
      </p:pic>
      <p:sp>
        <p:nvSpPr>
          <p:cNvPr id="5" name="Text 2"/>
          <p:cNvSpPr/>
          <p:nvPr/>
        </p:nvSpPr>
        <p:spPr>
          <a:xfrm>
            <a:off x="520750" y="1153641"/>
            <a:ext cx="4673501" cy="1562249"/>
          </a:xfrm>
          <a:prstGeom prst="rect">
            <a:avLst/>
          </a:prstGeom>
          <a:noFill/>
          <a:ln/>
        </p:spPr>
        <p:txBody>
          <a:bodyPr wrap="square" rtlCol="0" anchor="t"/>
          <a:lstStyle/>
          <a:p>
            <a:pPr>
              <a:lnSpc>
                <a:spcPts val="4101"/>
              </a:lnSpc>
            </a:pPr>
            <a:r>
              <a:rPr lang="en-US" sz="3281" dirty="0">
                <a:solidFill>
                  <a:srgbClr val="EBCCBB"/>
                </a:solidFill>
                <a:latin typeface="Gelasio" pitchFamily="34" charset="0"/>
                <a:ea typeface="Gelasio" pitchFamily="34" charset="-122"/>
                <a:cs typeface="Gelasio" pitchFamily="34" charset="-120"/>
              </a:rPr>
              <a:t>AI VIRTUAL PAINTER: Revolutionizing Digital Art Creation</a:t>
            </a:r>
            <a:endParaRPr lang="en-US" sz="3281" dirty="0"/>
          </a:p>
        </p:txBody>
      </p:sp>
      <p:sp>
        <p:nvSpPr>
          <p:cNvPr id="6" name="Text 3"/>
          <p:cNvSpPr/>
          <p:nvPr/>
        </p:nvSpPr>
        <p:spPr>
          <a:xfrm>
            <a:off x="520750" y="2924175"/>
            <a:ext cx="4673501" cy="666378"/>
          </a:xfrm>
          <a:prstGeom prst="rect">
            <a:avLst/>
          </a:prstGeom>
          <a:noFill/>
          <a:ln/>
        </p:spPr>
        <p:txBody>
          <a:bodyPr wrap="square" rtlCol="0" anchor="t"/>
          <a:lstStyle/>
          <a:p>
            <a:pPr>
              <a:lnSpc>
                <a:spcPts val="1749"/>
              </a:lnSpc>
            </a:pPr>
            <a:r>
              <a:rPr lang="en-US" sz="1094" dirty="0">
                <a:solidFill>
                  <a:srgbClr val="C9C2C0"/>
                </a:solidFill>
                <a:latin typeface="Gelasio" pitchFamily="34" charset="0"/>
                <a:ea typeface="Gelasio" pitchFamily="34" charset="-122"/>
                <a:cs typeface="Gelasio" pitchFamily="34" charset="-120"/>
              </a:rPr>
              <a:t>Welcome to the world of AI Virtual Painter, a groundbreaking technology that combines Convolutional Neural Network (CNN) model and OpenCV to transform digital art creation.</a:t>
            </a:r>
          </a:p>
          <a:p>
            <a:pPr>
              <a:lnSpc>
                <a:spcPts val="1749"/>
              </a:lnSpc>
            </a:pPr>
            <a:endParaRPr lang="en-US" sz="1094" dirty="0">
              <a:solidFill>
                <a:srgbClr val="C9C2C0"/>
              </a:solidFill>
              <a:latin typeface="Gelasio" pitchFamily="34" charset="0"/>
              <a:ea typeface="Gelasio" pitchFamily="34" charset="-122"/>
            </a:endParaRPr>
          </a:p>
          <a:p>
            <a:pPr marL="0" lvl="0" indent="0" algn="ctr" rtl="0">
              <a:lnSpc>
                <a:spcPct val="150000"/>
              </a:lnSpc>
              <a:spcBef>
                <a:spcPts val="0"/>
              </a:spcBef>
              <a:spcAft>
                <a:spcPts val="0"/>
              </a:spcAft>
              <a:buNone/>
            </a:pPr>
            <a:r>
              <a:rPr lang="en-US" sz="1100" dirty="0"/>
              <a:t>Team Members:</a:t>
            </a:r>
            <a:br>
              <a:rPr lang="en-US" sz="1100" dirty="0"/>
            </a:br>
            <a:r>
              <a:rPr lang="en-US" sz="1100" dirty="0"/>
              <a:t>Sairin Ray Choudhury - 00865659</a:t>
            </a:r>
          </a:p>
          <a:p>
            <a:pPr marL="0" lvl="0" indent="0" algn="ctr" rtl="0">
              <a:lnSpc>
                <a:spcPct val="150000"/>
              </a:lnSpc>
              <a:spcBef>
                <a:spcPts val="0"/>
              </a:spcBef>
              <a:spcAft>
                <a:spcPts val="0"/>
              </a:spcAft>
              <a:buNone/>
            </a:pPr>
            <a:r>
              <a:rPr lang="en-US" sz="1100" dirty="0"/>
              <a:t>Venugopal Sukka - 00877615</a:t>
            </a:r>
            <a:endParaRPr lang="en-US" sz="1094" dirty="0"/>
          </a:p>
        </p:txBody>
      </p:sp>
      <p:sp>
        <p:nvSpPr>
          <p:cNvPr id="8" name="Text 5"/>
          <p:cNvSpPr/>
          <p:nvPr/>
        </p:nvSpPr>
        <p:spPr>
          <a:xfrm>
            <a:off x="574626" y="3753966"/>
            <a:ext cx="114300" cy="228600"/>
          </a:xfrm>
          <a:prstGeom prst="rect">
            <a:avLst/>
          </a:prstGeom>
          <a:noFill/>
          <a:ln/>
        </p:spPr>
        <p:txBody>
          <a:bodyPr wrap="none" rtlCol="0" anchor="t"/>
          <a:lstStyle/>
          <a:p>
            <a:pPr algn="ctr">
              <a:lnSpc>
                <a:spcPts val="1800"/>
              </a:lnSpc>
            </a:pPr>
            <a:r>
              <a:rPr lang="en-US" sz="720" dirty="0">
                <a:solidFill>
                  <a:srgbClr val="3C3838"/>
                </a:solidFill>
                <a:latin typeface="Gelasio" pitchFamily="34" charset="0"/>
                <a:ea typeface="Gelasio" pitchFamily="34" charset="-122"/>
                <a:cs typeface="Gelasio" pitchFamily="34" charset="-120"/>
              </a:rPr>
              <a:t>VS</a:t>
            </a:r>
            <a:endParaRPr lang="en-US" sz="720" dirty="0"/>
          </a:p>
        </p:txBody>
      </p:sp>
      <p:sp>
        <p:nvSpPr>
          <p:cNvPr id="9" name="Text 6"/>
          <p:cNvSpPr/>
          <p:nvPr/>
        </p:nvSpPr>
        <p:spPr>
          <a:xfrm>
            <a:off x="812304" y="3746748"/>
            <a:ext cx="1776413" cy="243036"/>
          </a:xfrm>
          <a:prstGeom prst="rect">
            <a:avLst/>
          </a:prstGeom>
          <a:noFill/>
          <a:ln/>
        </p:spPr>
        <p:txBody>
          <a:bodyPr wrap="none" rtlCol="0" anchor="t"/>
          <a:lstStyle/>
          <a:p>
            <a:pPr>
              <a:lnSpc>
                <a:spcPts val="1914"/>
              </a:lnSpc>
            </a:pPr>
            <a:endParaRPr lang="en-US" sz="136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0" y="0"/>
            <a:ext cx="9144000" cy="5143500"/>
          </a:xfrm>
          <a:prstGeom prst="rect">
            <a:avLst/>
          </a:prstGeom>
          <a:solidFill>
            <a:srgbClr val="464342"/>
          </a:solidFill>
          <a:ln/>
        </p:spPr>
      </p:sp>
      <p:pic>
        <p:nvPicPr>
          <p:cNvPr id="4" name="Image 0" descr="preencoded.png"/>
          <p:cNvPicPr>
            <a:picLocks noChangeAspect="1"/>
          </p:cNvPicPr>
          <p:nvPr/>
        </p:nvPicPr>
        <p:blipFill>
          <a:blip r:embed="rId3"/>
          <a:stretch>
            <a:fillRect/>
          </a:stretch>
        </p:blipFill>
        <p:spPr>
          <a:xfrm>
            <a:off x="0" y="0"/>
            <a:ext cx="9144000" cy="1735931"/>
          </a:xfrm>
          <a:prstGeom prst="rect">
            <a:avLst/>
          </a:prstGeom>
        </p:spPr>
      </p:pic>
      <p:sp>
        <p:nvSpPr>
          <p:cNvPr id="5" name="Text 2"/>
          <p:cNvSpPr/>
          <p:nvPr/>
        </p:nvSpPr>
        <p:spPr>
          <a:xfrm>
            <a:off x="1273746" y="2568401"/>
            <a:ext cx="6596509" cy="867966"/>
          </a:xfrm>
          <a:prstGeom prst="rect">
            <a:avLst/>
          </a:prstGeom>
          <a:noFill/>
          <a:ln/>
        </p:spPr>
        <p:txBody>
          <a:bodyPr wrap="square" rtlCol="0" anchor="t"/>
          <a:lstStyle/>
          <a:p>
            <a:pPr>
              <a:lnSpc>
                <a:spcPts val="3417"/>
              </a:lnSpc>
            </a:pPr>
            <a:r>
              <a:rPr lang="en-US" sz="2734" dirty="0">
                <a:solidFill>
                  <a:srgbClr val="EBCCBB"/>
                </a:solidFill>
                <a:latin typeface="Gelasio" pitchFamily="34" charset="0"/>
                <a:ea typeface="Gelasio" pitchFamily="34" charset="-122"/>
                <a:cs typeface="Gelasio" pitchFamily="34" charset="-120"/>
              </a:rPr>
              <a:t>Conclusion and Future Scope of AI Painting Technology</a:t>
            </a:r>
            <a:endParaRPr lang="en-US" sz="2734" dirty="0"/>
          </a:p>
        </p:txBody>
      </p:sp>
      <p:sp>
        <p:nvSpPr>
          <p:cNvPr id="6" name="Text 3"/>
          <p:cNvSpPr/>
          <p:nvPr/>
        </p:nvSpPr>
        <p:spPr>
          <a:xfrm>
            <a:off x="1273746" y="3644652"/>
            <a:ext cx="6596509" cy="666378"/>
          </a:xfrm>
          <a:prstGeom prst="rect">
            <a:avLst/>
          </a:prstGeom>
          <a:noFill/>
          <a:ln/>
        </p:spPr>
        <p:txBody>
          <a:bodyPr wrap="square" rtlCol="0" anchor="t"/>
          <a:lstStyle/>
          <a:p>
            <a:pPr>
              <a:lnSpc>
                <a:spcPts val="1749"/>
              </a:lnSpc>
            </a:pPr>
            <a:r>
              <a:rPr lang="en-US" sz="1094" dirty="0">
                <a:solidFill>
                  <a:srgbClr val="C9C2C0"/>
                </a:solidFill>
                <a:latin typeface="Gelasio" pitchFamily="34" charset="0"/>
                <a:ea typeface="Gelasio" pitchFamily="34" charset="-122"/>
                <a:cs typeface="Gelasio" pitchFamily="34" charset="-120"/>
              </a:rPr>
              <a:t>As we conclude this journey through the realm of AI Virtual Painter, reflect on the impact it has made on the art world. Exploring the future possibilities and prospects of AI painting is to ensure that, the interface is very simple and easily understandable by the user.</a:t>
            </a:r>
          </a:p>
          <a:p>
            <a:pPr>
              <a:lnSpc>
                <a:spcPts val="1749"/>
              </a:lnSpc>
            </a:pPr>
            <a:r>
              <a:rPr lang="en-US" sz="1094" dirty="0">
                <a:solidFill>
                  <a:srgbClr val="C9C2C0"/>
                </a:solidFill>
                <a:latin typeface="Gelasio" pitchFamily="34" charset="0"/>
                <a:ea typeface="Gelasio" pitchFamily="34" charset="-122"/>
                <a:cs typeface="Gelasio" pitchFamily="34" charset="-120"/>
              </a:rPr>
              <a:t>The user should be able to draw what he/she wishes to draw without any interruptions. In future, this is useful for making kids to learn drawing in schools in an interactive way.</a:t>
            </a:r>
            <a:endParaRPr lang="en-US" sz="109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Objective</a:t>
            </a:r>
            <a:endParaRPr/>
          </a:p>
        </p:txBody>
      </p:sp>
      <p:sp>
        <p:nvSpPr>
          <p:cNvPr id="80" name="Google Shape;80;p15"/>
          <p:cNvSpPr txBox="1">
            <a:spLocks noGrp="1"/>
          </p:cNvSpPr>
          <p:nvPr>
            <p:ph type="body" idx="1"/>
          </p:nvPr>
        </p:nvSpPr>
        <p:spPr>
          <a:xfrm>
            <a:off x="311700" y="785075"/>
            <a:ext cx="5292000" cy="4089300"/>
          </a:xfrm>
          <a:prstGeom prst="rect">
            <a:avLst/>
          </a:prstGeom>
        </p:spPr>
        <p:txBody>
          <a:bodyPr spcFirstLastPara="1" wrap="square" lIns="91425" tIns="91425" rIns="91425" bIns="91425" anchor="t" anchorCtr="0">
            <a:noAutofit/>
          </a:bodyPr>
          <a:lstStyle/>
          <a:p>
            <a:pPr marL="0" indent="0" algn="just">
              <a:lnSpc>
                <a:spcPct val="200000"/>
              </a:lnSpc>
              <a:buNone/>
            </a:pPr>
            <a:r>
              <a:rPr lang="en-US" sz="1200" dirty="0"/>
              <a:t>The primary objective of our project is to craft a unified means of communication that can proficiently express our ideas.</a:t>
            </a:r>
          </a:p>
          <a:p>
            <a:pPr marL="0" lvl="0" indent="0" algn="just" rtl="0">
              <a:lnSpc>
                <a:spcPct val="200000"/>
              </a:lnSpc>
              <a:spcBef>
                <a:spcPts val="0"/>
              </a:spcBef>
              <a:spcAft>
                <a:spcPts val="0"/>
              </a:spcAft>
              <a:buNone/>
            </a:pPr>
            <a:r>
              <a:rPr lang="en" sz="1200" dirty="0"/>
              <a:t>This painting software is developed using the Python programming language in conjunction with the CNN (Convolutional Neural Network) and OpenCV module, a powerful machine learning tool. </a:t>
            </a:r>
            <a:endParaRPr sz="1200" dirty="0"/>
          </a:p>
          <a:p>
            <a:pPr marL="457200" lvl="0" indent="-304800" algn="just" rtl="0">
              <a:lnSpc>
                <a:spcPct val="200000"/>
              </a:lnSpc>
              <a:spcBef>
                <a:spcPts val="1200"/>
              </a:spcBef>
              <a:spcAft>
                <a:spcPts val="0"/>
              </a:spcAft>
              <a:buSzPts val="1200"/>
              <a:buChar char="●"/>
            </a:pPr>
            <a:r>
              <a:rPr lang="en" sz="1200" dirty="0"/>
              <a:t>It leverages real-time webcam data to enable users to draw with the aid of an object-of-interest that is tracked using the OpenCV library. </a:t>
            </a:r>
            <a:endParaRPr sz="1200" dirty="0"/>
          </a:p>
          <a:p>
            <a:pPr marL="457200" lvl="0" indent="-304800" algn="just" rtl="0">
              <a:lnSpc>
                <a:spcPct val="200000"/>
              </a:lnSpc>
              <a:spcBef>
                <a:spcPts val="0"/>
              </a:spcBef>
              <a:spcAft>
                <a:spcPts val="0"/>
              </a:spcAft>
              <a:buSzPts val="1200"/>
              <a:buChar char="●"/>
            </a:pPr>
            <a:r>
              <a:rPr lang="en" sz="1200" dirty="0"/>
              <a:t>This unique approach adds a challenging and awe-inspiring dimension to creating simple drawings.</a:t>
            </a:r>
            <a:endParaRPr sz="1200" dirty="0"/>
          </a:p>
          <a:p>
            <a:pPr marL="0" lvl="0" indent="0" algn="just" rtl="0">
              <a:spcBef>
                <a:spcPts val="1200"/>
              </a:spcBef>
              <a:spcAft>
                <a:spcPts val="0"/>
              </a:spcAft>
              <a:buNone/>
            </a:pPr>
            <a:endParaRPr sz="1200" dirty="0"/>
          </a:p>
          <a:p>
            <a:pPr marL="0" lvl="0" indent="0" algn="just" rtl="0">
              <a:spcBef>
                <a:spcPts val="1200"/>
              </a:spcBef>
              <a:spcAft>
                <a:spcPts val="0"/>
              </a:spcAft>
              <a:buNone/>
            </a:pPr>
            <a:endParaRPr sz="1200" dirty="0"/>
          </a:p>
          <a:p>
            <a:pPr marL="0" lvl="0" indent="0" algn="just" rtl="0">
              <a:spcBef>
                <a:spcPts val="1200"/>
              </a:spcBef>
              <a:spcAft>
                <a:spcPts val="0"/>
              </a:spcAft>
              <a:buNone/>
            </a:pPr>
            <a:endParaRPr sz="1200" dirty="0"/>
          </a:p>
          <a:p>
            <a:pPr marL="0" lvl="0" indent="0" algn="just" rtl="0">
              <a:spcBef>
                <a:spcPts val="1200"/>
              </a:spcBef>
              <a:spcAft>
                <a:spcPts val="1200"/>
              </a:spcAft>
              <a:buNone/>
            </a:pPr>
            <a:endParaRPr sz="1200" dirty="0"/>
          </a:p>
        </p:txBody>
      </p:sp>
      <p:pic>
        <p:nvPicPr>
          <p:cNvPr id="81" name="Google Shape;81;p15"/>
          <p:cNvPicPr preferRelativeResize="0"/>
          <p:nvPr/>
        </p:nvPicPr>
        <p:blipFill>
          <a:blip r:embed="rId3">
            <a:alphaModFix/>
          </a:blip>
          <a:stretch>
            <a:fillRect/>
          </a:stretch>
        </p:blipFill>
        <p:spPr>
          <a:xfrm>
            <a:off x="5950350" y="0"/>
            <a:ext cx="3193650" cy="5037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311700" y="223650"/>
            <a:ext cx="8520600" cy="707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Approach</a:t>
            </a:r>
            <a:endParaRPr/>
          </a:p>
        </p:txBody>
      </p:sp>
      <p:sp>
        <p:nvSpPr>
          <p:cNvPr id="87" name="Google Shape;87;p16"/>
          <p:cNvSpPr/>
          <p:nvPr/>
        </p:nvSpPr>
        <p:spPr>
          <a:xfrm>
            <a:off x="762325" y="1409150"/>
            <a:ext cx="789300" cy="2502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8" name="Google Shape;88;p16"/>
          <p:cNvSpPr/>
          <p:nvPr/>
        </p:nvSpPr>
        <p:spPr>
          <a:xfrm>
            <a:off x="1551625" y="1250300"/>
            <a:ext cx="1289700" cy="567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9" name="Google Shape;89;p16"/>
          <p:cNvSpPr txBox="1"/>
          <p:nvPr/>
        </p:nvSpPr>
        <p:spPr>
          <a:xfrm>
            <a:off x="1642975" y="1250300"/>
            <a:ext cx="1107000" cy="466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Read Frames and convert to HSV color space</a:t>
            </a:r>
            <a:endParaRPr sz="800">
              <a:latin typeface="Open Sans"/>
              <a:ea typeface="Open Sans"/>
              <a:cs typeface="Open Sans"/>
              <a:sym typeface="Open Sans"/>
            </a:endParaRPr>
          </a:p>
        </p:txBody>
      </p:sp>
      <p:cxnSp>
        <p:nvCxnSpPr>
          <p:cNvPr id="90" name="Google Shape;90;p16"/>
          <p:cNvCxnSpPr/>
          <p:nvPr/>
        </p:nvCxnSpPr>
        <p:spPr>
          <a:xfrm rot="10800000" flipH="1">
            <a:off x="2853400" y="1530650"/>
            <a:ext cx="351300" cy="7200"/>
          </a:xfrm>
          <a:prstGeom prst="straightConnector1">
            <a:avLst/>
          </a:prstGeom>
          <a:noFill/>
          <a:ln w="9525" cap="flat" cmpd="sng">
            <a:solidFill>
              <a:schemeClr val="dk2"/>
            </a:solidFill>
            <a:prstDash val="solid"/>
            <a:round/>
            <a:headEnd type="none" w="med" len="med"/>
            <a:tailEnd type="triangle" w="med" len="med"/>
          </a:ln>
        </p:spPr>
      </p:cxnSp>
      <p:sp>
        <p:nvSpPr>
          <p:cNvPr id="91" name="Google Shape;91;p16"/>
          <p:cNvSpPr/>
          <p:nvPr/>
        </p:nvSpPr>
        <p:spPr>
          <a:xfrm>
            <a:off x="3216775" y="1255125"/>
            <a:ext cx="1241700" cy="567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16"/>
          <p:cNvSpPr txBox="1"/>
          <p:nvPr/>
        </p:nvSpPr>
        <p:spPr>
          <a:xfrm>
            <a:off x="3283975" y="1250300"/>
            <a:ext cx="1020300" cy="466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Prepare Canvas frame and put ink buttons on it</a:t>
            </a:r>
            <a:endParaRPr sz="800">
              <a:latin typeface="Open Sans"/>
              <a:ea typeface="Open Sans"/>
              <a:cs typeface="Open Sans"/>
              <a:sym typeface="Open Sans"/>
            </a:endParaRPr>
          </a:p>
        </p:txBody>
      </p:sp>
      <p:cxnSp>
        <p:nvCxnSpPr>
          <p:cNvPr id="93" name="Google Shape;93;p16"/>
          <p:cNvCxnSpPr>
            <a:stCxn id="91" idx="3"/>
          </p:cNvCxnSpPr>
          <p:nvPr/>
        </p:nvCxnSpPr>
        <p:spPr>
          <a:xfrm>
            <a:off x="4458475" y="1539075"/>
            <a:ext cx="240600" cy="4800"/>
          </a:xfrm>
          <a:prstGeom prst="straightConnector1">
            <a:avLst/>
          </a:prstGeom>
          <a:noFill/>
          <a:ln w="9525" cap="flat" cmpd="sng">
            <a:solidFill>
              <a:schemeClr val="dk2"/>
            </a:solidFill>
            <a:prstDash val="solid"/>
            <a:round/>
            <a:headEnd type="none" w="med" len="med"/>
            <a:tailEnd type="triangle" w="med" len="med"/>
          </a:ln>
        </p:spPr>
      </p:cxnSp>
      <p:sp>
        <p:nvSpPr>
          <p:cNvPr id="94" name="Google Shape;94;p16"/>
          <p:cNvSpPr/>
          <p:nvPr/>
        </p:nvSpPr>
        <p:spPr>
          <a:xfrm>
            <a:off x="4746925" y="1250300"/>
            <a:ext cx="1193400" cy="567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 name="Google Shape;95;p16"/>
          <p:cNvSpPr txBox="1"/>
          <p:nvPr/>
        </p:nvSpPr>
        <p:spPr>
          <a:xfrm>
            <a:off x="4746925" y="1250300"/>
            <a:ext cx="1107000" cy="4668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Adjust taskbar to find mask of colored marker</a:t>
            </a:r>
            <a:endParaRPr sz="800">
              <a:latin typeface="Open Sans"/>
              <a:ea typeface="Open Sans"/>
              <a:cs typeface="Open Sans"/>
              <a:sym typeface="Open Sans"/>
            </a:endParaRPr>
          </a:p>
        </p:txBody>
      </p:sp>
      <p:cxnSp>
        <p:nvCxnSpPr>
          <p:cNvPr id="96" name="Google Shape;96;p16"/>
          <p:cNvCxnSpPr>
            <a:stCxn id="94" idx="3"/>
          </p:cNvCxnSpPr>
          <p:nvPr/>
        </p:nvCxnSpPr>
        <p:spPr>
          <a:xfrm>
            <a:off x="5940325" y="1534250"/>
            <a:ext cx="270000" cy="0"/>
          </a:xfrm>
          <a:prstGeom prst="straightConnector1">
            <a:avLst/>
          </a:prstGeom>
          <a:noFill/>
          <a:ln w="9525" cap="flat" cmpd="sng">
            <a:solidFill>
              <a:schemeClr val="dk2"/>
            </a:solidFill>
            <a:prstDash val="solid"/>
            <a:round/>
            <a:headEnd type="none" w="med" len="med"/>
            <a:tailEnd type="triangle" w="med" len="med"/>
          </a:ln>
        </p:spPr>
      </p:cxnSp>
      <p:sp>
        <p:nvSpPr>
          <p:cNvPr id="97" name="Google Shape;97;p16"/>
          <p:cNvSpPr/>
          <p:nvPr/>
        </p:nvSpPr>
        <p:spPr>
          <a:xfrm>
            <a:off x="6228775" y="1257525"/>
            <a:ext cx="1193400" cy="567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 name="Google Shape;98;p16"/>
          <p:cNvSpPr txBox="1"/>
          <p:nvPr/>
        </p:nvSpPr>
        <p:spPr>
          <a:xfrm>
            <a:off x="6239100" y="1284000"/>
            <a:ext cx="1193400" cy="534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Pre-process mask with morphological operations</a:t>
            </a:r>
            <a:endParaRPr sz="800">
              <a:latin typeface="Open Sans"/>
              <a:ea typeface="Open Sans"/>
              <a:cs typeface="Open Sans"/>
              <a:sym typeface="Open Sans"/>
            </a:endParaRPr>
          </a:p>
        </p:txBody>
      </p:sp>
      <p:cxnSp>
        <p:nvCxnSpPr>
          <p:cNvPr id="99" name="Google Shape;99;p16"/>
          <p:cNvCxnSpPr>
            <a:stCxn id="98" idx="3"/>
          </p:cNvCxnSpPr>
          <p:nvPr/>
        </p:nvCxnSpPr>
        <p:spPr>
          <a:xfrm>
            <a:off x="7432500" y="1551150"/>
            <a:ext cx="183000" cy="2400"/>
          </a:xfrm>
          <a:prstGeom prst="straightConnector1">
            <a:avLst/>
          </a:prstGeom>
          <a:noFill/>
          <a:ln w="9525" cap="flat" cmpd="sng">
            <a:solidFill>
              <a:schemeClr val="dk2"/>
            </a:solidFill>
            <a:prstDash val="solid"/>
            <a:round/>
            <a:headEnd type="none" w="med" len="med"/>
            <a:tailEnd type="triangle" w="med" len="med"/>
          </a:ln>
        </p:spPr>
      </p:cxnSp>
      <p:sp>
        <p:nvSpPr>
          <p:cNvPr id="100" name="Google Shape;100;p16"/>
          <p:cNvSpPr/>
          <p:nvPr/>
        </p:nvSpPr>
        <p:spPr>
          <a:xfrm>
            <a:off x="7615500" y="1264750"/>
            <a:ext cx="1107000" cy="5343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Open Sans"/>
                <a:ea typeface="Open Sans"/>
                <a:cs typeface="Open Sans"/>
                <a:sym typeface="Open Sans"/>
              </a:rPr>
              <a:t>Erosion and Dilation</a:t>
            </a:r>
            <a:endParaRPr sz="800">
              <a:latin typeface="Open Sans"/>
              <a:ea typeface="Open Sans"/>
              <a:cs typeface="Open Sans"/>
              <a:sym typeface="Open Sans"/>
            </a:endParaRPr>
          </a:p>
        </p:txBody>
      </p:sp>
      <p:cxnSp>
        <p:nvCxnSpPr>
          <p:cNvPr id="101" name="Google Shape;101;p16"/>
          <p:cNvCxnSpPr>
            <a:stCxn id="100" idx="2"/>
          </p:cNvCxnSpPr>
          <p:nvPr/>
        </p:nvCxnSpPr>
        <p:spPr>
          <a:xfrm>
            <a:off x="8169000" y="1799050"/>
            <a:ext cx="24000" cy="1044300"/>
          </a:xfrm>
          <a:prstGeom prst="straightConnector1">
            <a:avLst/>
          </a:prstGeom>
          <a:noFill/>
          <a:ln w="9525" cap="flat" cmpd="sng">
            <a:solidFill>
              <a:schemeClr val="dk2"/>
            </a:solidFill>
            <a:prstDash val="solid"/>
            <a:round/>
            <a:headEnd type="none" w="med" len="med"/>
            <a:tailEnd type="triangle" w="med" len="med"/>
          </a:ln>
        </p:spPr>
      </p:cxnSp>
      <p:sp>
        <p:nvSpPr>
          <p:cNvPr id="102" name="Google Shape;102;p16"/>
          <p:cNvSpPr/>
          <p:nvPr/>
        </p:nvSpPr>
        <p:spPr>
          <a:xfrm>
            <a:off x="7615500" y="2939550"/>
            <a:ext cx="1241700" cy="46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3" name="Google Shape;103;p16"/>
          <p:cNvSpPr txBox="1"/>
          <p:nvPr/>
        </p:nvSpPr>
        <p:spPr>
          <a:xfrm>
            <a:off x="7682850" y="2939550"/>
            <a:ext cx="11070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Open Sans"/>
                <a:ea typeface="Open Sans"/>
                <a:cs typeface="Open Sans"/>
                <a:sym typeface="Open Sans"/>
              </a:rPr>
              <a:t>Detect the Contours</a:t>
            </a:r>
            <a:endParaRPr sz="800">
              <a:latin typeface="Open Sans"/>
              <a:ea typeface="Open Sans"/>
              <a:cs typeface="Open Sans"/>
              <a:sym typeface="Open Sans"/>
            </a:endParaRPr>
          </a:p>
        </p:txBody>
      </p:sp>
      <p:cxnSp>
        <p:nvCxnSpPr>
          <p:cNvPr id="104" name="Google Shape;104;p16"/>
          <p:cNvCxnSpPr/>
          <p:nvPr/>
        </p:nvCxnSpPr>
        <p:spPr>
          <a:xfrm rot="10800000">
            <a:off x="7047600" y="3172950"/>
            <a:ext cx="567900" cy="0"/>
          </a:xfrm>
          <a:prstGeom prst="straightConnector1">
            <a:avLst/>
          </a:prstGeom>
          <a:noFill/>
          <a:ln w="9525" cap="flat" cmpd="sng">
            <a:solidFill>
              <a:schemeClr val="dk2"/>
            </a:solidFill>
            <a:prstDash val="solid"/>
            <a:round/>
            <a:headEnd type="none" w="med" len="med"/>
            <a:tailEnd type="triangle" w="med" len="med"/>
          </a:ln>
        </p:spPr>
      </p:cxnSp>
      <p:sp>
        <p:nvSpPr>
          <p:cNvPr id="105" name="Google Shape;105;p16"/>
          <p:cNvSpPr/>
          <p:nvPr/>
        </p:nvSpPr>
        <p:spPr>
          <a:xfrm>
            <a:off x="5526900" y="2939550"/>
            <a:ext cx="1520700" cy="46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6" name="Google Shape;106;p16"/>
          <p:cNvSpPr txBox="1"/>
          <p:nvPr/>
        </p:nvSpPr>
        <p:spPr>
          <a:xfrm>
            <a:off x="5546075" y="2958800"/>
            <a:ext cx="1434300" cy="4476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Find center coordinates of largest contour</a:t>
            </a:r>
            <a:endParaRPr sz="800">
              <a:latin typeface="Open Sans"/>
              <a:ea typeface="Open Sans"/>
              <a:cs typeface="Open Sans"/>
              <a:sym typeface="Open Sans"/>
            </a:endParaRPr>
          </a:p>
        </p:txBody>
      </p:sp>
      <p:cxnSp>
        <p:nvCxnSpPr>
          <p:cNvPr id="107" name="Google Shape;107;p16"/>
          <p:cNvCxnSpPr/>
          <p:nvPr/>
        </p:nvCxnSpPr>
        <p:spPr>
          <a:xfrm rot="10800000">
            <a:off x="5103175" y="3181400"/>
            <a:ext cx="394500" cy="2400"/>
          </a:xfrm>
          <a:prstGeom prst="straightConnector1">
            <a:avLst/>
          </a:prstGeom>
          <a:noFill/>
          <a:ln w="9525" cap="flat" cmpd="sng">
            <a:solidFill>
              <a:schemeClr val="dk2"/>
            </a:solidFill>
            <a:prstDash val="solid"/>
            <a:round/>
            <a:headEnd type="none" w="med" len="med"/>
            <a:tailEnd type="triangle" w="med" len="med"/>
          </a:ln>
        </p:spPr>
      </p:cxnSp>
      <p:sp>
        <p:nvSpPr>
          <p:cNvPr id="108" name="Google Shape;108;p16"/>
          <p:cNvSpPr/>
          <p:nvPr/>
        </p:nvSpPr>
        <p:spPr>
          <a:xfrm>
            <a:off x="3659400" y="2939550"/>
            <a:ext cx="1434300" cy="46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r>
              <a:rPr lang="en" sz="800">
                <a:latin typeface="Open Sans"/>
                <a:ea typeface="Open Sans"/>
                <a:cs typeface="Open Sans"/>
                <a:sym typeface="Open Sans"/>
              </a:rPr>
              <a:t>Keep storing in arrays for next frames</a:t>
            </a:r>
            <a:endParaRPr sz="800">
              <a:latin typeface="Open Sans"/>
              <a:ea typeface="Open Sans"/>
              <a:cs typeface="Open Sans"/>
              <a:sym typeface="Open Sans"/>
            </a:endParaRPr>
          </a:p>
        </p:txBody>
      </p:sp>
      <p:cxnSp>
        <p:nvCxnSpPr>
          <p:cNvPr id="109" name="Google Shape;109;p16"/>
          <p:cNvCxnSpPr/>
          <p:nvPr/>
        </p:nvCxnSpPr>
        <p:spPr>
          <a:xfrm rot="10800000">
            <a:off x="3255425" y="3181400"/>
            <a:ext cx="394500" cy="2400"/>
          </a:xfrm>
          <a:prstGeom prst="straightConnector1">
            <a:avLst/>
          </a:prstGeom>
          <a:noFill/>
          <a:ln w="9525" cap="flat" cmpd="sng">
            <a:solidFill>
              <a:schemeClr val="dk2"/>
            </a:solidFill>
            <a:prstDash val="solid"/>
            <a:round/>
            <a:headEnd type="none" w="med" len="med"/>
            <a:tailEnd type="triangle" w="med" len="med"/>
          </a:ln>
        </p:spPr>
      </p:cxnSp>
      <p:sp>
        <p:nvSpPr>
          <p:cNvPr id="110" name="Google Shape;110;p16"/>
          <p:cNvSpPr/>
          <p:nvPr/>
        </p:nvSpPr>
        <p:spPr>
          <a:xfrm>
            <a:off x="1792100" y="2968425"/>
            <a:ext cx="14343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1" name="Google Shape;111;p16"/>
          <p:cNvSpPr txBox="1"/>
          <p:nvPr/>
        </p:nvSpPr>
        <p:spPr>
          <a:xfrm>
            <a:off x="1833000" y="2920200"/>
            <a:ext cx="1393200" cy="4044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800">
                <a:latin typeface="Open Sans"/>
                <a:ea typeface="Open Sans"/>
                <a:cs typeface="Open Sans"/>
                <a:sym typeface="Open Sans"/>
              </a:rPr>
              <a:t>Draw the ports stored in array on frame and canvas</a:t>
            </a:r>
            <a:endParaRPr sz="800">
              <a:latin typeface="Open Sans"/>
              <a:ea typeface="Open Sans"/>
              <a:cs typeface="Open Sans"/>
              <a:sym typeface="Open Sans"/>
            </a:endParaRPr>
          </a:p>
        </p:txBody>
      </p:sp>
      <p:sp>
        <p:nvSpPr>
          <p:cNvPr id="112" name="Google Shape;112;p16"/>
          <p:cNvSpPr txBox="1"/>
          <p:nvPr/>
        </p:nvSpPr>
        <p:spPr>
          <a:xfrm>
            <a:off x="569825" y="3921325"/>
            <a:ext cx="5794500" cy="707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dirty="0">
                <a:latin typeface="Open Sans"/>
                <a:ea typeface="Open Sans"/>
                <a:cs typeface="Open Sans"/>
                <a:sym typeface="Open Sans"/>
              </a:rPr>
              <a:t>Tools and Techniques used are:</a:t>
            </a:r>
            <a:br>
              <a:rPr lang="en" sz="1200" dirty="0">
                <a:latin typeface="Open Sans"/>
                <a:ea typeface="Open Sans"/>
                <a:cs typeface="Open Sans"/>
                <a:sym typeface="Open Sans"/>
              </a:rPr>
            </a:br>
            <a:r>
              <a:rPr lang="en" sz="1200" dirty="0">
                <a:latin typeface="Open Sans"/>
                <a:ea typeface="Open Sans"/>
                <a:cs typeface="Open Sans"/>
                <a:sym typeface="Open Sans"/>
              </a:rPr>
              <a:t>CNN, Python, Feature libraries- OpenCV, NumPy and Framework - MediaPipe</a:t>
            </a:r>
            <a:endParaRPr sz="1200" dirty="0">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178420" y="-7434"/>
            <a:ext cx="9144000" cy="5143500"/>
          </a:xfrm>
          <a:prstGeom prst="rect">
            <a:avLst/>
          </a:prstGeom>
          <a:solidFill>
            <a:srgbClr val="464342"/>
          </a:solidFill>
          <a:ln/>
        </p:spPr>
        <p:txBody>
          <a:bodyPr/>
          <a:lstStyle/>
          <a:p>
            <a:endParaRPr lang="en-US" dirty="0"/>
          </a:p>
          <a:p>
            <a:endParaRPr lang="en-IN" dirty="0"/>
          </a:p>
          <a:p>
            <a:endParaRPr lang="en-IN" dirty="0"/>
          </a:p>
          <a:p>
            <a:endParaRPr lang="en-IN" dirty="0"/>
          </a:p>
          <a:p>
            <a:pPr marL="285750" indent="-285750" algn="just">
              <a:lnSpc>
                <a:spcPts val="1749"/>
              </a:lnSpc>
              <a:buFont typeface="Wingdings" panose="05000000000000000000" pitchFamily="2" charset="2"/>
              <a:buChar char="Ø"/>
            </a:pPr>
            <a:r>
              <a:rPr lang="en-US" sz="1800" dirty="0">
                <a:solidFill>
                  <a:srgbClr val="C9C2C0"/>
                </a:solidFill>
                <a:latin typeface="Gelasio" pitchFamily="34" charset="0"/>
                <a:ea typeface="Gelasio" pitchFamily="34" charset="-122"/>
              </a:rPr>
              <a:t>Dive deep into the architecture and functionality of the Convolutional Neural Network (CNN) model, which serves as the backbone of the AI Virtual Painter. A convolutional neural network (CNN or </a:t>
            </a:r>
            <a:r>
              <a:rPr lang="en-US" sz="1800" dirty="0" err="1">
                <a:solidFill>
                  <a:srgbClr val="C9C2C0"/>
                </a:solidFill>
                <a:latin typeface="Gelasio" pitchFamily="34" charset="0"/>
                <a:ea typeface="Gelasio" pitchFamily="34" charset="-122"/>
              </a:rPr>
              <a:t>ConvNet</a:t>
            </a:r>
            <a:r>
              <a:rPr lang="en-US" sz="1800" dirty="0">
                <a:solidFill>
                  <a:srgbClr val="C9C2C0"/>
                </a:solidFill>
                <a:latin typeface="Gelasio" pitchFamily="34" charset="0"/>
                <a:ea typeface="Gelasio" pitchFamily="34" charset="-122"/>
              </a:rPr>
              <a:t>) is a network architecture for deep learning that learns directly from data.</a:t>
            </a:r>
          </a:p>
          <a:p>
            <a:pPr algn="just"/>
            <a:endParaRPr lang="en-US" sz="1800" dirty="0">
              <a:solidFill>
                <a:srgbClr val="C9C2C0"/>
              </a:solidFill>
              <a:latin typeface="Gelasio" pitchFamily="34" charset="0"/>
              <a:ea typeface="Gelasio" pitchFamily="34" charset="-122"/>
            </a:endParaRPr>
          </a:p>
          <a:p>
            <a:pPr marL="285750" indent="-285750" algn="just">
              <a:buFont typeface="Wingdings" panose="05000000000000000000" pitchFamily="2" charset="2"/>
              <a:buChar char="Ø"/>
            </a:pPr>
            <a:r>
              <a:rPr lang="en-US" sz="1800" dirty="0">
                <a:solidFill>
                  <a:srgbClr val="C9C2C0"/>
                </a:solidFill>
                <a:latin typeface="Gelasio" pitchFamily="34" charset="0"/>
                <a:ea typeface="Gelasio" pitchFamily="34" charset="-122"/>
              </a:rPr>
              <a:t>CNNs are particularly useful for finding patterns in images to recognize objects, classes and categories. They can also be quite effective for classifying audio, time-series, and signal data.</a:t>
            </a:r>
          </a:p>
          <a:p>
            <a:pPr algn="just"/>
            <a:endParaRPr lang="en-US" sz="1800" dirty="0">
              <a:solidFill>
                <a:srgbClr val="C9C2C0"/>
              </a:solidFill>
              <a:latin typeface="Gelasio" pitchFamily="34" charset="0"/>
              <a:ea typeface="Gelasio" pitchFamily="34" charset="-122"/>
            </a:endParaRPr>
          </a:p>
          <a:p>
            <a:pPr algn="just">
              <a:lnSpc>
                <a:spcPts val="1749"/>
              </a:lnSpc>
            </a:pPr>
            <a:endParaRPr lang="en-US" sz="1800" dirty="0">
              <a:solidFill>
                <a:srgbClr val="C9C2C0"/>
              </a:solidFill>
              <a:latin typeface="Gelasio" pitchFamily="34" charset="0"/>
              <a:ea typeface="Gelasio" pitchFamily="34" charset="-122"/>
            </a:endParaRPr>
          </a:p>
          <a:p>
            <a:pPr marL="285750" indent="-285750" algn="just">
              <a:lnSpc>
                <a:spcPts val="1749"/>
              </a:lnSpc>
              <a:buFont typeface="Wingdings" panose="05000000000000000000" pitchFamily="2" charset="2"/>
              <a:buChar char="Ø"/>
            </a:pPr>
            <a:r>
              <a:rPr lang="en-US" sz="1800" dirty="0">
                <a:solidFill>
                  <a:srgbClr val="C9C2C0"/>
                </a:solidFill>
                <a:latin typeface="Gelasio" pitchFamily="34" charset="0"/>
                <a:ea typeface="Gelasio" pitchFamily="34" charset="-122"/>
              </a:rPr>
              <a:t>The Convolutional layer applies filters to the input image to extract features, the </a:t>
            </a:r>
            <a:r>
              <a:rPr lang="en-US" sz="1800">
                <a:solidFill>
                  <a:srgbClr val="C9C2C0"/>
                </a:solidFill>
                <a:latin typeface="Gelasio" pitchFamily="34" charset="0"/>
                <a:ea typeface="Gelasio" pitchFamily="34" charset="-122"/>
              </a:rPr>
              <a:t>Pooling layer </a:t>
            </a:r>
            <a:r>
              <a:rPr lang="en-US" sz="1800" dirty="0">
                <a:solidFill>
                  <a:srgbClr val="C9C2C0"/>
                </a:solidFill>
                <a:latin typeface="Gelasio" pitchFamily="34" charset="0"/>
                <a:ea typeface="Gelasio" pitchFamily="34" charset="-122"/>
              </a:rPr>
              <a:t>down samples the image to reduce computation, and the fully connected layer makes the final prediction. The network learns the optimal filters through backpropagation and gradient descent.</a:t>
            </a:r>
          </a:p>
          <a:p>
            <a:pPr algn="just"/>
            <a:endParaRPr lang="en-IN" dirty="0"/>
          </a:p>
        </p:txBody>
      </p:sp>
      <p:sp>
        <p:nvSpPr>
          <p:cNvPr id="4" name="Text 2"/>
          <p:cNvSpPr/>
          <p:nvPr/>
        </p:nvSpPr>
        <p:spPr>
          <a:xfrm>
            <a:off x="1273746" y="126381"/>
            <a:ext cx="6596509" cy="832624"/>
          </a:xfrm>
          <a:prstGeom prst="rect">
            <a:avLst/>
          </a:prstGeom>
          <a:noFill/>
          <a:ln/>
        </p:spPr>
        <p:txBody>
          <a:bodyPr wrap="square" rtlCol="0" anchor="t"/>
          <a:lstStyle/>
          <a:p>
            <a:pPr>
              <a:lnSpc>
                <a:spcPts val="3417"/>
              </a:lnSpc>
            </a:pPr>
            <a:r>
              <a:rPr lang="en-US" sz="2734" dirty="0">
                <a:solidFill>
                  <a:srgbClr val="EBCCBB"/>
                </a:solidFill>
                <a:latin typeface="Gelasio" pitchFamily="34" charset="0"/>
                <a:ea typeface="Gelasio" pitchFamily="34" charset="-122"/>
                <a:cs typeface="Gelasio" pitchFamily="34" charset="-120"/>
              </a:rPr>
              <a:t>Overview of Convolutional Neural Network Model</a:t>
            </a:r>
          </a:p>
          <a:p>
            <a:pPr>
              <a:lnSpc>
                <a:spcPts val="3417"/>
              </a:lnSpc>
            </a:pPr>
            <a:endParaRPr lang="en-US" sz="2734" dirty="0"/>
          </a:p>
        </p:txBody>
      </p:sp>
      <p:sp>
        <p:nvSpPr>
          <p:cNvPr id="5" name="Text 3"/>
          <p:cNvSpPr/>
          <p:nvPr/>
        </p:nvSpPr>
        <p:spPr>
          <a:xfrm>
            <a:off x="1273746" y="2811364"/>
            <a:ext cx="6596509" cy="666378"/>
          </a:xfrm>
          <a:prstGeom prst="rect">
            <a:avLst/>
          </a:prstGeom>
          <a:noFill/>
          <a:ln/>
        </p:spPr>
        <p:txBody>
          <a:bodyPr wrap="square" rtlCol="0" anchor="t"/>
          <a:lstStyle/>
          <a:p>
            <a:pPr>
              <a:lnSpc>
                <a:spcPts val="1749"/>
              </a:lnSpc>
            </a:pPr>
            <a:endParaRPr lang="en-US" sz="1094" dirty="0">
              <a:solidFill>
                <a:srgbClr val="C9C2C0"/>
              </a:solidFill>
              <a:latin typeface="Gelasio" pitchFamily="34" charset="0"/>
              <a:ea typeface="Gelasio"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263575" y="0"/>
            <a:ext cx="8520600" cy="707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Working</a:t>
            </a:r>
            <a:endParaRPr dirty="0"/>
          </a:p>
        </p:txBody>
      </p:sp>
      <p:sp>
        <p:nvSpPr>
          <p:cNvPr id="73" name="Google Shape;73;p14"/>
          <p:cNvSpPr txBox="1">
            <a:spLocks noGrp="1"/>
          </p:cNvSpPr>
          <p:nvPr>
            <p:ph type="body" idx="1"/>
          </p:nvPr>
        </p:nvSpPr>
        <p:spPr>
          <a:xfrm>
            <a:off x="263575" y="707400"/>
            <a:ext cx="5619300" cy="35019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200" dirty="0"/>
              <a:t>Virtual AI painter using CNN and Python is an application designed for object tracking.</a:t>
            </a:r>
            <a:endParaRPr sz="1200" dirty="0"/>
          </a:p>
          <a:p>
            <a:pPr marL="457200" lvl="0" indent="-304800" algn="just" rtl="0">
              <a:lnSpc>
                <a:spcPct val="150000"/>
              </a:lnSpc>
              <a:spcBef>
                <a:spcPts val="1200"/>
              </a:spcBef>
              <a:spcAft>
                <a:spcPts val="0"/>
              </a:spcAft>
              <a:buSzPts val="1200"/>
              <a:buChar char="●"/>
            </a:pPr>
            <a:r>
              <a:rPr lang="en" sz="1200" dirty="0"/>
              <a:t>The application allows the user to draw on the screen in real-time.</a:t>
            </a:r>
            <a:endParaRPr sz="1200" dirty="0"/>
          </a:p>
          <a:p>
            <a:pPr marL="457200" lvl="0" indent="-304800" algn="just" rtl="0">
              <a:lnSpc>
                <a:spcPct val="150000"/>
              </a:lnSpc>
              <a:spcBef>
                <a:spcPts val="0"/>
              </a:spcBef>
              <a:spcAft>
                <a:spcPts val="0"/>
              </a:spcAft>
              <a:buSzPts val="1200"/>
              <a:buChar char="●"/>
            </a:pPr>
            <a:r>
              <a:rPr lang="en" sz="1200" dirty="0"/>
              <a:t>Object tracking is based on the movement of an object, such as the human hand, in front of a webcam.</a:t>
            </a:r>
            <a:endParaRPr sz="1200" dirty="0"/>
          </a:p>
          <a:p>
            <a:pPr marL="457200" lvl="0" indent="-304800" algn="just" rtl="0">
              <a:lnSpc>
                <a:spcPct val="150000"/>
              </a:lnSpc>
              <a:spcBef>
                <a:spcPts val="0"/>
              </a:spcBef>
              <a:spcAft>
                <a:spcPts val="0"/>
              </a:spcAft>
              <a:buSzPts val="1200"/>
              <a:buChar char="●"/>
            </a:pPr>
            <a:r>
              <a:rPr lang="en" sz="1200" dirty="0"/>
              <a:t>The tracking of the object in real-time using webcam data enables the user to create drawings.</a:t>
            </a:r>
            <a:endParaRPr sz="1200" dirty="0"/>
          </a:p>
          <a:p>
            <a:pPr marL="457200" lvl="0" indent="-304800" algn="just" rtl="0">
              <a:lnSpc>
                <a:spcPct val="150000"/>
              </a:lnSpc>
              <a:spcBef>
                <a:spcPts val="0"/>
              </a:spcBef>
              <a:spcAft>
                <a:spcPts val="0"/>
              </a:spcAft>
              <a:buSzPts val="1200"/>
              <a:buChar char="●"/>
            </a:pPr>
            <a:r>
              <a:rPr lang="en" sz="1200" dirty="0"/>
              <a:t>Drawing with this application is an interesting and challenging experience.</a:t>
            </a:r>
            <a:endParaRPr sz="1200" dirty="0"/>
          </a:p>
          <a:p>
            <a:pPr marL="457200" lvl="0" indent="-304800" algn="just" rtl="0">
              <a:lnSpc>
                <a:spcPct val="150000"/>
              </a:lnSpc>
              <a:spcBef>
                <a:spcPts val="0"/>
              </a:spcBef>
              <a:spcAft>
                <a:spcPts val="0"/>
              </a:spcAft>
              <a:buSzPts val="1200"/>
              <a:buChar char="●"/>
            </a:pPr>
            <a:r>
              <a:rPr lang="en" sz="1200" dirty="0"/>
              <a:t>Human gestures are recognized by vision, and computer vision is used to examine various gestures. The system will use computer vision to trace the finger's path, and in that way. It is an effective communication method that reduces the need to write. Web camera is used to extract the gestures of the hand in order to achieve fast and stable gesture recognition in real time.</a:t>
            </a:r>
            <a:endParaRPr sz="1200" dirty="0"/>
          </a:p>
        </p:txBody>
      </p:sp>
      <p:pic>
        <p:nvPicPr>
          <p:cNvPr id="74" name="Google Shape;74;p14"/>
          <p:cNvPicPr preferRelativeResize="0"/>
          <p:nvPr/>
        </p:nvPicPr>
        <p:blipFill>
          <a:blip r:embed="rId3">
            <a:alphaModFix/>
          </a:blip>
          <a:stretch>
            <a:fillRect/>
          </a:stretch>
        </p:blipFill>
        <p:spPr>
          <a:xfrm>
            <a:off x="5973900" y="0"/>
            <a:ext cx="3170100" cy="5037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Evaluation Methodology</a:t>
            </a:r>
            <a:endParaRPr/>
          </a:p>
        </p:txBody>
      </p:sp>
      <p:sp>
        <p:nvSpPr>
          <p:cNvPr id="125" name="Google Shape;125;p18"/>
          <p:cNvSpPr txBox="1">
            <a:spLocks noGrp="1"/>
          </p:cNvSpPr>
          <p:nvPr>
            <p:ph type="body" idx="1"/>
          </p:nvPr>
        </p:nvSpPr>
        <p:spPr>
          <a:xfrm>
            <a:off x="311700" y="1266325"/>
            <a:ext cx="4260300" cy="3617400"/>
          </a:xfrm>
          <a:prstGeom prst="rect">
            <a:avLst/>
          </a:prstGeom>
        </p:spPr>
        <p:txBody>
          <a:bodyPr spcFirstLastPara="1" wrap="square" lIns="91425" tIns="91425" rIns="91425" bIns="91425" anchor="t" anchorCtr="0">
            <a:normAutofit/>
          </a:bodyPr>
          <a:lstStyle/>
          <a:p>
            <a:pPr marL="457200" lvl="0" indent="-342900" algn="just" rtl="0">
              <a:lnSpc>
                <a:spcPct val="150000"/>
              </a:lnSpc>
              <a:spcBef>
                <a:spcPts val="0"/>
              </a:spcBef>
              <a:spcAft>
                <a:spcPts val="0"/>
              </a:spcAft>
              <a:buSzPts val="1800"/>
              <a:buChar char="●"/>
            </a:pPr>
            <a:r>
              <a:rPr lang="en"/>
              <a:t>Draw by holding your index finger up. </a:t>
            </a:r>
            <a:endParaRPr/>
          </a:p>
          <a:p>
            <a:pPr marL="457200" lvl="0" indent="-342900" algn="just" rtl="0">
              <a:lnSpc>
                <a:spcPct val="150000"/>
              </a:lnSpc>
              <a:spcBef>
                <a:spcPts val="0"/>
              </a:spcBef>
              <a:spcAft>
                <a:spcPts val="0"/>
              </a:spcAft>
              <a:buSzPts val="1800"/>
              <a:buChar char="●"/>
            </a:pPr>
            <a:r>
              <a:rPr lang="en"/>
              <a:t>Erase by holding both index and middle finger up. </a:t>
            </a:r>
            <a:endParaRPr/>
          </a:p>
          <a:p>
            <a:pPr marL="457200" lvl="0" indent="-342900" algn="just" rtl="0">
              <a:lnSpc>
                <a:spcPct val="150000"/>
              </a:lnSpc>
              <a:spcBef>
                <a:spcPts val="0"/>
              </a:spcBef>
              <a:spcAft>
                <a:spcPts val="0"/>
              </a:spcAft>
              <a:buSzPts val="1800"/>
              <a:buChar char="●"/>
            </a:pPr>
            <a:r>
              <a:rPr lang="en"/>
              <a:t>Change colors by selecting the desired color using selection mode</a:t>
            </a:r>
            <a:endParaRPr/>
          </a:p>
          <a:p>
            <a:pPr marL="914400" lvl="0" indent="0" algn="just" rtl="0">
              <a:lnSpc>
                <a:spcPct val="150000"/>
              </a:lnSpc>
              <a:spcBef>
                <a:spcPts val="1200"/>
              </a:spcBef>
              <a:spcAft>
                <a:spcPts val="1200"/>
              </a:spcAft>
              <a:buNone/>
            </a:pPr>
            <a:endParaRPr/>
          </a:p>
        </p:txBody>
      </p:sp>
      <p:pic>
        <p:nvPicPr>
          <p:cNvPr id="126" name="Google Shape;126;p18"/>
          <p:cNvPicPr preferRelativeResize="0"/>
          <p:nvPr/>
        </p:nvPicPr>
        <p:blipFill>
          <a:blip r:embed="rId3">
            <a:alphaModFix/>
          </a:blip>
          <a:stretch>
            <a:fillRect/>
          </a:stretch>
        </p:blipFill>
        <p:spPr>
          <a:xfrm>
            <a:off x="5106325" y="0"/>
            <a:ext cx="4037675" cy="5037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0" y="0"/>
            <a:ext cx="9144000" cy="5143500"/>
          </a:xfrm>
          <a:prstGeom prst="rect">
            <a:avLst/>
          </a:prstGeom>
          <a:solidFill>
            <a:srgbClr val="464342"/>
          </a:solidFill>
          <a:ln/>
        </p:spPr>
      </p:sp>
      <p:sp>
        <p:nvSpPr>
          <p:cNvPr id="4" name="Text 2"/>
          <p:cNvSpPr/>
          <p:nvPr/>
        </p:nvSpPr>
        <p:spPr>
          <a:xfrm>
            <a:off x="1509118" y="355551"/>
            <a:ext cx="6125691" cy="806053"/>
          </a:xfrm>
          <a:prstGeom prst="rect">
            <a:avLst/>
          </a:prstGeom>
          <a:noFill/>
          <a:ln/>
        </p:spPr>
        <p:txBody>
          <a:bodyPr wrap="square" rtlCol="0" anchor="t"/>
          <a:lstStyle/>
          <a:p>
            <a:pPr>
              <a:lnSpc>
                <a:spcPts val="3173"/>
              </a:lnSpc>
            </a:pPr>
            <a:r>
              <a:rPr lang="en-US" sz="2539" dirty="0">
                <a:solidFill>
                  <a:srgbClr val="EBCCBB"/>
                </a:solidFill>
                <a:latin typeface="Gelasio" pitchFamily="34" charset="0"/>
                <a:ea typeface="Gelasio" pitchFamily="34" charset="-122"/>
                <a:cs typeface="Gelasio" pitchFamily="34" charset="-120"/>
              </a:rPr>
              <a:t>Features and Functionality of the AI Virtual Painter</a:t>
            </a:r>
            <a:endParaRPr lang="en-US" sz="2539" dirty="0"/>
          </a:p>
        </p:txBody>
      </p:sp>
      <p:sp>
        <p:nvSpPr>
          <p:cNvPr id="5" name="Shape 3"/>
          <p:cNvSpPr/>
          <p:nvPr/>
        </p:nvSpPr>
        <p:spPr>
          <a:xfrm>
            <a:off x="1509118" y="1419523"/>
            <a:ext cx="2998366" cy="1619696"/>
          </a:xfrm>
          <a:prstGeom prst="roundRect">
            <a:avLst>
              <a:gd name="adj" fmla="val 4777"/>
            </a:avLst>
          </a:prstGeom>
          <a:solidFill>
            <a:srgbClr val="393636"/>
          </a:solidFill>
          <a:ln/>
        </p:spPr>
      </p:sp>
      <p:sp>
        <p:nvSpPr>
          <p:cNvPr id="6" name="Text 4"/>
          <p:cNvSpPr/>
          <p:nvPr/>
        </p:nvSpPr>
        <p:spPr>
          <a:xfrm>
            <a:off x="1638077" y="1548482"/>
            <a:ext cx="1814513" cy="201439"/>
          </a:xfrm>
          <a:prstGeom prst="rect">
            <a:avLst/>
          </a:prstGeom>
          <a:noFill/>
          <a:ln/>
        </p:spPr>
        <p:txBody>
          <a:bodyPr wrap="none" rtlCol="0" anchor="t"/>
          <a:lstStyle/>
          <a:p>
            <a:pPr>
              <a:lnSpc>
                <a:spcPts val="1587"/>
              </a:lnSpc>
            </a:pPr>
            <a:r>
              <a:rPr lang="en-US" sz="1269" dirty="0">
                <a:solidFill>
                  <a:srgbClr val="EBCCBB"/>
                </a:solidFill>
                <a:latin typeface="Gelasio" pitchFamily="34" charset="0"/>
                <a:ea typeface="Gelasio" pitchFamily="34" charset="-122"/>
                <a:cs typeface="Gelasio" pitchFamily="34" charset="-120"/>
              </a:rPr>
              <a:t>Real-time Art Generation</a:t>
            </a:r>
            <a:endParaRPr lang="en-US" sz="1269" dirty="0"/>
          </a:p>
        </p:txBody>
      </p:sp>
      <p:sp>
        <p:nvSpPr>
          <p:cNvPr id="7" name="Text 5"/>
          <p:cNvSpPr/>
          <p:nvPr/>
        </p:nvSpPr>
        <p:spPr>
          <a:xfrm>
            <a:off x="1638077" y="1878881"/>
            <a:ext cx="2740447" cy="1031379"/>
          </a:xfrm>
          <a:prstGeom prst="rect">
            <a:avLst/>
          </a:prstGeom>
          <a:noFill/>
          <a:ln/>
        </p:spPr>
        <p:txBody>
          <a:bodyPr wrap="square" rtlCol="0" anchor="t"/>
          <a:lstStyle/>
          <a:p>
            <a:pPr>
              <a:lnSpc>
                <a:spcPts val="1625"/>
              </a:lnSpc>
            </a:pPr>
            <a:r>
              <a:rPr lang="en-US" sz="1016" dirty="0">
                <a:solidFill>
                  <a:srgbClr val="C9C2C0"/>
                </a:solidFill>
                <a:latin typeface="Gelasio" pitchFamily="34" charset="0"/>
                <a:ea typeface="Gelasio" pitchFamily="34" charset="-122"/>
                <a:cs typeface="Gelasio" pitchFamily="34" charset="-120"/>
              </a:rPr>
              <a:t>Witness the AI Virtual Painter's ability to transform your ideas into stunning artworks instantly. Experience the thrill of seeing your imagination come to life with a few simple strokes.</a:t>
            </a:r>
            <a:endParaRPr lang="en-US" sz="1016" dirty="0"/>
          </a:p>
        </p:txBody>
      </p:sp>
      <p:sp>
        <p:nvSpPr>
          <p:cNvPr id="8" name="Shape 6"/>
          <p:cNvSpPr/>
          <p:nvPr/>
        </p:nvSpPr>
        <p:spPr>
          <a:xfrm>
            <a:off x="4636443" y="1419523"/>
            <a:ext cx="2998366" cy="1619696"/>
          </a:xfrm>
          <a:prstGeom prst="roundRect">
            <a:avLst>
              <a:gd name="adj" fmla="val 4777"/>
            </a:avLst>
          </a:prstGeom>
          <a:solidFill>
            <a:srgbClr val="393636"/>
          </a:solidFill>
          <a:ln/>
        </p:spPr>
      </p:sp>
      <p:sp>
        <p:nvSpPr>
          <p:cNvPr id="9" name="Text 7"/>
          <p:cNvSpPr/>
          <p:nvPr/>
        </p:nvSpPr>
        <p:spPr>
          <a:xfrm>
            <a:off x="4765402" y="1548482"/>
            <a:ext cx="2062163" cy="201439"/>
          </a:xfrm>
          <a:prstGeom prst="rect">
            <a:avLst/>
          </a:prstGeom>
          <a:noFill/>
          <a:ln/>
        </p:spPr>
        <p:txBody>
          <a:bodyPr wrap="none" rtlCol="0" anchor="t"/>
          <a:lstStyle/>
          <a:p>
            <a:pPr>
              <a:lnSpc>
                <a:spcPts val="1587"/>
              </a:lnSpc>
            </a:pPr>
            <a:r>
              <a:rPr lang="en-US" sz="1269" dirty="0">
                <a:solidFill>
                  <a:srgbClr val="EBCCBB"/>
                </a:solidFill>
                <a:latin typeface="Gelasio" pitchFamily="34" charset="0"/>
                <a:ea typeface="Gelasio" pitchFamily="34" charset="-122"/>
                <a:cs typeface="Gelasio" pitchFamily="34" charset="-120"/>
              </a:rPr>
              <a:t>Intelligent Color Suggestions</a:t>
            </a:r>
            <a:endParaRPr lang="en-US" sz="1269" dirty="0"/>
          </a:p>
        </p:txBody>
      </p:sp>
      <p:sp>
        <p:nvSpPr>
          <p:cNvPr id="10" name="Text 8"/>
          <p:cNvSpPr/>
          <p:nvPr/>
        </p:nvSpPr>
        <p:spPr>
          <a:xfrm>
            <a:off x="4765402" y="1878881"/>
            <a:ext cx="2740447" cy="1031379"/>
          </a:xfrm>
          <a:prstGeom prst="rect">
            <a:avLst/>
          </a:prstGeom>
          <a:noFill/>
          <a:ln/>
        </p:spPr>
        <p:txBody>
          <a:bodyPr wrap="square" rtlCol="0" anchor="t"/>
          <a:lstStyle/>
          <a:p>
            <a:pPr>
              <a:lnSpc>
                <a:spcPts val="1625"/>
              </a:lnSpc>
            </a:pPr>
            <a:r>
              <a:rPr lang="en-US" sz="1016" dirty="0">
                <a:solidFill>
                  <a:srgbClr val="C9C2C0"/>
                </a:solidFill>
                <a:latin typeface="Gelasio" pitchFamily="34" charset="0"/>
                <a:ea typeface="Gelasio" pitchFamily="34" charset="-122"/>
                <a:cs typeface="Gelasio" pitchFamily="34" charset="-120"/>
              </a:rPr>
              <a:t>Discover how the AI Virtual Painter analyzes your artwork and provides intelligent color suggestions, taking your creativity to new heights. Say goodbye to guesswork and let AI guide your artistic choices.</a:t>
            </a:r>
            <a:endParaRPr lang="en-US" sz="1016" dirty="0"/>
          </a:p>
        </p:txBody>
      </p:sp>
      <p:sp>
        <p:nvSpPr>
          <p:cNvPr id="11" name="Shape 9"/>
          <p:cNvSpPr/>
          <p:nvPr/>
        </p:nvSpPr>
        <p:spPr>
          <a:xfrm>
            <a:off x="1509118" y="3168179"/>
            <a:ext cx="2998366" cy="1619696"/>
          </a:xfrm>
          <a:prstGeom prst="roundRect">
            <a:avLst>
              <a:gd name="adj" fmla="val 4777"/>
            </a:avLst>
          </a:prstGeom>
          <a:solidFill>
            <a:srgbClr val="393636"/>
          </a:solidFill>
          <a:ln/>
        </p:spPr>
      </p:sp>
      <p:sp>
        <p:nvSpPr>
          <p:cNvPr id="12" name="Text 10"/>
          <p:cNvSpPr/>
          <p:nvPr/>
        </p:nvSpPr>
        <p:spPr>
          <a:xfrm>
            <a:off x="1638077" y="3297138"/>
            <a:ext cx="1676400" cy="201439"/>
          </a:xfrm>
          <a:prstGeom prst="rect">
            <a:avLst/>
          </a:prstGeom>
          <a:noFill/>
          <a:ln/>
        </p:spPr>
        <p:txBody>
          <a:bodyPr wrap="none" rtlCol="0" anchor="t"/>
          <a:lstStyle/>
          <a:p>
            <a:pPr>
              <a:lnSpc>
                <a:spcPts val="1587"/>
              </a:lnSpc>
            </a:pPr>
            <a:r>
              <a:rPr lang="en-US" sz="1269" dirty="0">
                <a:solidFill>
                  <a:srgbClr val="EBCCBB"/>
                </a:solidFill>
                <a:latin typeface="Gelasio" pitchFamily="34" charset="0"/>
                <a:ea typeface="Gelasio" pitchFamily="34" charset="-122"/>
                <a:cs typeface="Gelasio" pitchFamily="34" charset="-120"/>
              </a:rPr>
              <a:t>Adaptive Style Transfer</a:t>
            </a:r>
            <a:endParaRPr lang="en-US" sz="1269" dirty="0"/>
          </a:p>
        </p:txBody>
      </p:sp>
      <p:sp>
        <p:nvSpPr>
          <p:cNvPr id="13" name="Text 11"/>
          <p:cNvSpPr/>
          <p:nvPr/>
        </p:nvSpPr>
        <p:spPr>
          <a:xfrm>
            <a:off x="1638077" y="3627537"/>
            <a:ext cx="2740447" cy="1031379"/>
          </a:xfrm>
          <a:prstGeom prst="rect">
            <a:avLst/>
          </a:prstGeom>
          <a:noFill/>
          <a:ln/>
        </p:spPr>
        <p:txBody>
          <a:bodyPr wrap="square" rtlCol="0" anchor="t"/>
          <a:lstStyle/>
          <a:p>
            <a:pPr>
              <a:lnSpc>
                <a:spcPts val="1625"/>
              </a:lnSpc>
            </a:pPr>
            <a:r>
              <a:rPr lang="en-US" sz="1016" dirty="0">
                <a:solidFill>
                  <a:srgbClr val="C9C2C0"/>
                </a:solidFill>
                <a:latin typeface="Gelasio" pitchFamily="34" charset="0"/>
                <a:ea typeface="Gelasio" pitchFamily="34" charset="-122"/>
                <a:cs typeface="Gelasio" pitchFamily="34" charset="-120"/>
              </a:rPr>
              <a:t>Explore the AI Virtual Painter's adaptive style transfer capabilities, which allow you to seamlessly merge various art styles into your creation. Experience the fusion of artistic expressions like never before.</a:t>
            </a:r>
            <a:endParaRPr lang="en-US" sz="1016" dirty="0"/>
          </a:p>
        </p:txBody>
      </p:sp>
      <p:sp>
        <p:nvSpPr>
          <p:cNvPr id="14" name="Shape 12"/>
          <p:cNvSpPr/>
          <p:nvPr/>
        </p:nvSpPr>
        <p:spPr>
          <a:xfrm>
            <a:off x="4636443" y="3168179"/>
            <a:ext cx="2998366" cy="1619696"/>
          </a:xfrm>
          <a:prstGeom prst="roundRect">
            <a:avLst>
              <a:gd name="adj" fmla="val 4777"/>
            </a:avLst>
          </a:prstGeom>
          <a:solidFill>
            <a:srgbClr val="393636"/>
          </a:solidFill>
          <a:ln/>
        </p:spPr>
      </p:sp>
      <p:sp>
        <p:nvSpPr>
          <p:cNvPr id="15" name="Text 13"/>
          <p:cNvSpPr/>
          <p:nvPr/>
        </p:nvSpPr>
        <p:spPr>
          <a:xfrm>
            <a:off x="4765402" y="3297138"/>
            <a:ext cx="2105025" cy="201439"/>
          </a:xfrm>
          <a:prstGeom prst="rect">
            <a:avLst/>
          </a:prstGeom>
          <a:noFill/>
          <a:ln/>
        </p:spPr>
        <p:txBody>
          <a:bodyPr wrap="none" rtlCol="0" anchor="t"/>
          <a:lstStyle/>
          <a:p>
            <a:pPr>
              <a:lnSpc>
                <a:spcPts val="1587"/>
              </a:lnSpc>
            </a:pPr>
            <a:r>
              <a:rPr lang="en-US" sz="1269" dirty="0">
                <a:solidFill>
                  <a:srgbClr val="EBCCBB"/>
                </a:solidFill>
                <a:latin typeface="Gelasio" pitchFamily="34" charset="0"/>
                <a:ea typeface="Gelasio" pitchFamily="34" charset="-122"/>
                <a:cs typeface="Gelasio" pitchFamily="34" charset="-120"/>
              </a:rPr>
              <a:t>Multi-platform Compatibility</a:t>
            </a:r>
            <a:endParaRPr lang="en-US" sz="1269" dirty="0"/>
          </a:p>
        </p:txBody>
      </p:sp>
      <p:sp>
        <p:nvSpPr>
          <p:cNvPr id="16" name="Text 14"/>
          <p:cNvSpPr/>
          <p:nvPr/>
        </p:nvSpPr>
        <p:spPr>
          <a:xfrm>
            <a:off x="4765402" y="3627537"/>
            <a:ext cx="2740447" cy="825103"/>
          </a:xfrm>
          <a:prstGeom prst="rect">
            <a:avLst/>
          </a:prstGeom>
          <a:noFill/>
          <a:ln/>
        </p:spPr>
        <p:txBody>
          <a:bodyPr wrap="square" rtlCol="0" anchor="t"/>
          <a:lstStyle/>
          <a:p>
            <a:pPr>
              <a:lnSpc>
                <a:spcPts val="1625"/>
              </a:lnSpc>
            </a:pPr>
            <a:r>
              <a:rPr lang="en-US" sz="1016" dirty="0">
                <a:solidFill>
                  <a:srgbClr val="C9C2C0"/>
                </a:solidFill>
                <a:latin typeface="Gelasio" pitchFamily="34" charset="0"/>
                <a:ea typeface="Gelasio" pitchFamily="34" charset="-122"/>
                <a:cs typeface="Gelasio" pitchFamily="34" charset="-120"/>
              </a:rPr>
              <a:t>Experience the convenience of the AI Virtual Painter across multiple platforms. Whether you're using a desktop, tablet, or smartphone, unleash your creativity anytime, anywhere.</a:t>
            </a:r>
            <a:endParaRPr lang="en-US" sz="101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0" y="1"/>
            <a:ext cx="9144000" cy="5145509"/>
          </a:xfrm>
          <a:prstGeom prst="rect">
            <a:avLst/>
          </a:prstGeom>
          <a:solidFill>
            <a:srgbClr val="464342"/>
          </a:solidFill>
          <a:ln/>
        </p:spPr>
      </p:sp>
      <p:pic>
        <p:nvPicPr>
          <p:cNvPr id="4" name="Image 0" descr="preencoded.png"/>
          <p:cNvPicPr>
            <a:picLocks noChangeAspect="1"/>
          </p:cNvPicPr>
          <p:nvPr/>
        </p:nvPicPr>
        <p:blipFill>
          <a:blip r:embed="rId3"/>
          <a:stretch>
            <a:fillRect/>
          </a:stretch>
        </p:blipFill>
        <p:spPr>
          <a:xfrm>
            <a:off x="0" y="1"/>
            <a:ext cx="9144000" cy="5145509"/>
          </a:xfrm>
          <a:prstGeom prst="rect">
            <a:avLst/>
          </a:prstGeom>
        </p:spPr>
      </p:pic>
      <p:sp>
        <p:nvSpPr>
          <p:cNvPr id="5" name="Shape 2"/>
          <p:cNvSpPr/>
          <p:nvPr/>
        </p:nvSpPr>
        <p:spPr>
          <a:xfrm>
            <a:off x="0" y="1"/>
            <a:ext cx="9144000" cy="5145509"/>
          </a:xfrm>
          <a:prstGeom prst="rect">
            <a:avLst/>
          </a:prstGeom>
          <a:solidFill>
            <a:srgbClr val="464342">
              <a:alpha val="80000"/>
            </a:srgbClr>
          </a:solidFill>
          <a:ln/>
        </p:spPr>
      </p:sp>
      <p:sp>
        <p:nvSpPr>
          <p:cNvPr id="6" name="Text 3"/>
          <p:cNvSpPr/>
          <p:nvPr/>
        </p:nvSpPr>
        <p:spPr>
          <a:xfrm>
            <a:off x="1336626" y="374601"/>
            <a:ext cx="6470675" cy="851446"/>
          </a:xfrm>
          <a:prstGeom prst="rect">
            <a:avLst/>
          </a:prstGeom>
          <a:noFill/>
          <a:ln/>
        </p:spPr>
        <p:txBody>
          <a:bodyPr wrap="square" rtlCol="0" anchor="t"/>
          <a:lstStyle/>
          <a:p>
            <a:pPr>
              <a:lnSpc>
                <a:spcPts val="3352"/>
              </a:lnSpc>
            </a:pPr>
            <a:r>
              <a:rPr lang="en-US" sz="2682" dirty="0">
                <a:solidFill>
                  <a:srgbClr val="EBCCBB"/>
                </a:solidFill>
                <a:latin typeface="Gelasio" pitchFamily="34" charset="0"/>
                <a:ea typeface="Gelasio" pitchFamily="34" charset="-122"/>
                <a:cs typeface="Gelasio" pitchFamily="34" charset="-120"/>
              </a:rPr>
              <a:t>How to Use the AI Virtual Painter for Digital Painting</a:t>
            </a:r>
            <a:endParaRPr lang="en-US" sz="2682" dirty="0"/>
          </a:p>
        </p:txBody>
      </p:sp>
      <p:sp>
        <p:nvSpPr>
          <p:cNvPr id="7" name="Shape 4"/>
          <p:cNvSpPr/>
          <p:nvPr/>
        </p:nvSpPr>
        <p:spPr>
          <a:xfrm>
            <a:off x="4558308" y="1430313"/>
            <a:ext cx="27236" cy="3340596"/>
          </a:xfrm>
          <a:prstGeom prst="rect">
            <a:avLst/>
          </a:prstGeom>
          <a:solidFill>
            <a:srgbClr val="393636"/>
          </a:solidFill>
          <a:ln/>
        </p:spPr>
      </p:sp>
      <p:sp>
        <p:nvSpPr>
          <p:cNvPr id="8" name="Shape 5"/>
          <p:cNvSpPr/>
          <p:nvPr/>
        </p:nvSpPr>
        <p:spPr>
          <a:xfrm>
            <a:off x="4725145" y="1676326"/>
            <a:ext cx="476771" cy="27236"/>
          </a:xfrm>
          <a:prstGeom prst="rect">
            <a:avLst/>
          </a:prstGeom>
          <a:solidFill>
            <a:srgbClr val="393636"/>
          </a:solidFill>
          <a:ln/>
        </p:spPr>
      </p:sp>
      <p:sp>
        <p:nvSpPr>
          <p:cNvPr id="9" name="Shape 6"/>
          <p:cNvSpPr/>
          <p:nvPr/>
        </p:nvSpPr>
        <p:spPr>
          <a:xfrm>
            <a:off x="4418707" y="1536725"/>
            <a:ext cx="306437" cy="306437"/>
          </a:xfrm>
          <a:prstGeom prst="roundRect">
            <a:avLst>
              <a:gd name="adj" fmla="val 26673"/>
            </a:avLst>
          </a:prstGeom>
          <a:solidFill>
            <a:srgbClr val="393636"/>
          </a:solidFill>
          <a:ln/>
        </p:spPr>
      </p:sp>
      <p:sp>
        <p:nvSpPr>
          <p:cNvPr id="10" name="Text 7"/>
          <p:cNvSpPr/>
          <p:nvPr/>
        </p:nvSpPr>
        <p:spPr>
          <a:xfrm>
            <a:off x="4529063" y="1562249"/>
            <a:ext cx="85725" cy="255389"/>
          </a:xfrm>
          <a:prstGeom prst="rect">
            <a:avLst/>
          </a:prstGeom>
          <a:noFill/>
          <a:ln/>
        </p:spPr>
        <p:txBody>
          <a:bodyPr wrap="none" rtlCol="0" anchor="t"/>
          <a:lstStyle/>
          <a:p>
            <a:pPr algn="ctr">
              <a:lnSpc>
                <a:spcPts val="2011"/>
              </a:lnSpc>
            </a:pPr>
            <a:r>
              <a:rPr lang="en-US" sz="1609" dirty="0">
                <a:solidFill>
                  <a:srgbClr val="EBCCBB"/>
                </a:solidFill>
                <a:latin typeface="Gelasio" pitchFamily="34" charset="0"/>
                <a:ea typeface="Gelasio" pitchFamily="34" charset="-122"/>
                <a:cs typeface="Gelasio" pitchFamily="34" charset="-120"/>
              </a:rPr>
              <a:t>1</a:t>
            </a:r>
            <a:endParaRPr lang="en-US" sz="1609" dirty="0"/>
          </a:p>
        </p:txBody>
      </p:sp>
      <p:sp>
        <p:nvSpPr>
          <p:cNvPr id="11" name="Text 8"/>
          <p:cNvSpPr/>
          <p:nvPr/>
        </p:nvSpPr>
        <p:spPr>
          <a:xfrm>
            <a:off x="5321126" y="1566491"/>
            <a:ext cx="2085975" cy="212824"/>
          </a:xfrm>
          <a:prstGeom prst="rect">
            <a:avLst/>
          </a:prstGeom>
          <a:noFill/>
          <a:ln/>
        </p:spPr>
        <p:txBody>
          <a:bodyPr wrap="none" rtlCol="0" anchor="t"/>
          <a:lstStyle/>
          <a:p>
            <a:pPr>
              <a:lnSpc>
                <a:spcPts val="1676"/>
              </a:lnSpc>
            </a:pPr>
            <a:r>
              <a:rPr lang="en-US" sz="1341" dirty="0">
                <a:solidFill>
                  <a:srgbClr val="EBCCBB"/>
                </a:solidFill>
                <a:latin typeface="Gelasio" pitchFamily="34" charset="0"/>
                <a:ea typeface="Gelasio" pitchFamily="34" charset="-122"/>
                <a:cs typeface="Gelasio" pitchFamily="34" charset="-120"/>
              </a:rPr>
              <a:t>Step 1: Choose Your Canvas</a:t>
            </a:r>
            <a:endParaRPr lang="en-US" sz="1341" dirty="0"/>
          </a:p>
        </p:txBody>
      </p:sp>
      <p:sp>
        <p:nvSpPr>
          <p:cNvPr id="12" name="Text 9"/>
          <p:cNvSpPr/>
          <p:nvPr/>
        </p:nvSpPr>
        <p:spPr>
          <a:xfrm>
            <a:off x="5321126" y="1915493"/>
            <a:ext cx="2486174" cy="871835"/>
          </a:xfrm>
          <a:prstGeom prst="rect">
            <a:avLst/>
          </a:prstGeom>
          <a:noFill/>
          <a:ln/>
        </p:spPr>
        <p:txBody>
          <a:bodyPr wrap="square" rtlCol="0" anchor="t"/>
          <a:lstStyle/>
          <a:p>
            <a:pPr>
              <a:lnSpc>
                <a:spcPts val="1716"/>
              </a:lnSpc>
            </a:pPr>
            <a:r>
              <a:rPr lang="en-US" sz="1073" dirty="0">
                <a:solidFill>
                  <a:srgbClr val="C9C2C0"/>
                </a:solidFill>
                <a:latin typeface="Gelasio" pitchFamily="34" charset="0"/>
                <a:ea typeface="Gelasio" pitchFamily="34" charset="-122"/>
                <a:cs typeface="Gelasio" pitchFamily="34" charset="-120"/>
              </a:rPr>
              <a:t>Select the canvas size and format that suits your artistic vision. The AI Virtual Painter provides a range of options to bring your ideas to life.</a:t>
            </a:r>
            <a:endParaRPr lang="en-US" sz="1073" dirty="0"/>
          </a:p>
        </p:txBody>
      </p:sp>
      <p:sp>
        <p:nvSpPr>
          <p:cNvPr id="13" name="Shape 10"/>
          <p:cNvSpPr/>
          <p:nvPr/>
        </p:nvSpPr>
        <p:spPr>
          <a:xfrm>
            <a:off x="3941936" y="2357363"/>
            <a:ext cx="476771" cy="27236"/>
          </a:xfrm>
          <a:prstGeom prst="rect">
            <a:avLst/>
          </a:prstGeom>
          <a:solidFill>
            <a:srgbClr val="393636"/>
          </a:solidFill>
          <a:ln/>
        </p:spPr>
      </p:sp>
      <p:sp>
        <p:nvSpPr>
          <p:cNvPr id="14" name="Shape 11"/>
          <p:cNvSpPr/>
          <p:nvPr/>
        </p:nvSpPr>
        <p:spPr>
          <a:xfrm>
            <a:off x="4418707" y="2217763"/>
            <a:ext cx="306437" cy="306437"/>
          </a:xfrm>
          <a:prstGeom prst="roundRect">
            <a:avLst>
              <a:gd name="adj" fmla="val 26673"/>
            </a:avLst>
          </a:prstGeom>
          <a:solidFill>
            <a:srgbClr val="393636"/>
          </a:solidFill>
          <a:ln/>
        </p:spPr>
      </p:sp>
      <p:sp>
        <p:nvSpPr>
          <p:cNvPr id="15" name="Text 12"/>
          <p:cNvSpPr/>
          <p:nvPr/>
        </p:nvSpPr>
        <p:spPr>
          <a:xfrm>
            <a:off x="4514776" y="2243287"/>
            <a:ext cx="114300" cy="255389"/>
          </a:xfrm>
          <a:prstGeom prst="rect">
            <a:avLst/>
          </a:prstGeom>
          <a:noFill/>
          <a:ln/>
        </p:spPr>
        <p:txBody>
          <a:bodyPr wrap="none" rtlCol="0" anchor="t"/>
          <a:lstStyle/>
          <a:p>
            <a:pPr algn="ctr">
              <a:lnSpc>
                <a:spcPts val="2011"/>
              </a:lnSpc>
            </a:pPr>
            <a:r>
              <a:rPr lang="en-US" sz="1609" dirty="0">
                <a:solidFill>
                  <a:srgbClr val="EBCCBB"/>
                </a:solidFill>
                <a:latin typeface="Gelasio" pitchFamily="34" charset="0"/>
                <a:ea typeface="Gelasio" pitchFamily="34" charset="-122"/>
                <a:cs typeface="Gelasio" pitchFamily="34" charset="-120"/>
              </a:rPr>
              <a:t>2</a:t>
            </a:r>
            <a:endParaRPr lang="en-US" sz="1609" dirty="0"/>
          </a:p>
        </p:txBody>
      </p:sp>
      <p:sp>
        <p:nvSpPr>
          <p:cNvPr id="16" name="Text 13"/>
          <p:cNvSpPr/>
          <p:nvPr/>
        </p:nvSpPr>
        <p:spPr>
          <a:xfrm>
            <a:off x="1817712" y="2247529"/>
            <a:ext cx="2005013" cy="212824"/>
          </a:xfrm>
          <a:prstGeom prst="rect">
            <a:avLst/>
          </a:prstGeom>
          <a:noFill/>
          <a:ln/>
        </p:spPr>
        <p:txBody>
          <a:bodyPr wrap="none" rtlCol="0" anchor="t"/>
          <a:lstStyle/>
          <a:p>
            <a:pPr algn="r">
              <a:lnSpc>
                <a:spcPts val="1676"/>
              </a:lnSpc>
            </a:pPr>
            <a:r>
              <a:rPr lang="en-US" sz="1341" dirty="0">
                <a:solidFill>
                  <a:srgbClr val="EBCCBB"/>
                </a:solidFill>
                <a:latin typeface="Gelasio" pitchFamily="34" charset="0"/>
                <a:ea typeface="Gelasio" pitchFamily="34" charset="-122"/>
                <a:cs typeface="Gelasio" pitchFamily="34" charset="-120"/>
              </a:rPr>
              <a:t>Step 2: Sketch Your Vision</a:t>
            </a:r>
            <a:endParaRPr lang="en-US" sz="1341" dirty="0"/>
          </a:p>
        </p:txBody>
      </p:sp>
      <p:sp>
        <p:nvSpPr>
          <p:cNvPr id="17" name="Text 14"/>
          <p:cNvSpPr/>
          <p:nvPr/>
        </p:nvSpPr>
        <p:spPr>
          <a:xfrm>
            <a:off x="1336626" y="2596530"/>
            <a:ext cx="2486099" cy="1089794"/>
          </a:xfrm>
          <a:prstGeom prst="rect">
            <a:avLst/>
          </a:prstGeom>
          <a:noFill/>
          <a:ln/>
        </p:spPr>
        <p:txBody>
          <a:bodyPr wrap="square" rtlCol="0" anchor="t"/>
          <a:lstStyle/>
          <a:p>
            <a:pPr algn="r">
              <a:lnSpc>
                <a:spcPts val="1716"/>
              </a:lnSpc>
            </a:pPr>
            <a:r>
              <a:rPr lang="en-US" sz="1073" dirty="0">
                <a:solidFill>
                  <a:srgbClr val="C9C2C0"/>
                </a:solidFill>
                <a:latin typeface="Gelasio" pitchFamily="34" charset="0"/>
                <a:ea typeface="Gelasio" pitchFamily="34" charset="-122"/>
                <a:cs typeface="Gelasio" pitchFamily="34" charset="-120"/>
              </a:rPr>
              <a:t>Sketch your artistic concept using the AI Virtual Painter's intuitive drawing interface. Let your creativity flow as you outline the foundation of your masterpiece.</a:t>
            </a:r>
            <a:endParaRPr lang="en-US" sz="1073" dirty="0"/>
          </a:p>
        </p:txBody>
      </p:sp>
      <p:sp>
        <p:nvSpPr>
          <p:cNvPr id="18" name="Shape 15"/>
          <p:cNvSpPr/>
          <p:nvPr/>
        </p:nvSpPr>
        <p:spPr>
          <a:xfrm>
            <a:off x="4725145" y="3305696"/>
            <a:ext cx="476771" cy="27236"/>
          </a:xfrm>
          <a:prstGeom prst="rect">
            <a:avLst/>
          </a:prstGeom>
          <a:solidFill>
            <a:srgbClr val="393636"/>
          </a:solidFill>
          <a:ln/>
        </p:spPr>
      </p:sp>
      <p:sp>
        <p:nvSpPr>
          <p:cNvPr id="19" name="Shape 16"/>
          <p:cNvSpPr/>
          <p:nvPr/>
        </p:nvSpPr>
        <p:spPr>
          <a:xfrm>
            <a:off x="4418707" y="3166095"/>
            <a:ext cx="306437" cy="306437"/>
          </a:xfrm>
          <a:prstGeom prst="roundRect">
            <a:avLst>
              <a:gd name="adj" fmla="val 26673"/>
            </a:avLst>
          </a:prstGeom>
          <a:solidFill>
            <a:srgbClr val="393636"/>
          </a:solidFill>
          <a:ln/>
        </p:spPr>
      </p:sp>
      <p:sp>
        <p:nvSpPr>
          <p:cNvPr id="20" name="Text 17"/>
          <p:cNvSpPr/>
          <p:nvPr/>
        </p:nvSpPr>
        <p:spPr>
          <a:xfrm>
            <a:off x="4514776" y="3191620"/>
            <a:ext cx="114300" cy="255389"/>
          </a:xfrm>
          <a:prstGeom prst="rect">
            <a:avLst/>
          </a:prstGeom>
          <a:noFill/>
          <a:ln/>
        </p:spPr>
        <p:txBody>
          <a:bodyPr wrap="none" rtlCol="0" anchor="t"/>
          <a:lstStyle/>
          <a:p>
            <a:pPr algn="ctr">
              <a:lnSpc>
                <a:spcPts val="2011"/>
              </a:lnSpc>
            </a:pPr>
            <a:r>
              <a:rPr lang="en-US" sz="1609" dirty="0">
                <a:solidFill>
                  <a:srgbClr val="EBCCBB"/>
                </a:solidFill>
                <a:latin typeface="Gelasio" pitchFamily="34" charset="0"/>
                <a:ea typeface="Gelasio" pitchFamily="34" charset="-122"/>
                <a:cs typeface="Gelasio" pitchFamily="34" charset="-120"/>
              </a:rPr>
              <a:t>3</a:t>
            </a:r>
            <a:endParaRPr lang="en-US" sz="1609" dirty="0"/>
          </a:p>
        </p:txBody>
      </p:sp>
      <p:sp>
        <p:nvSpPr>
          <p:cNvPr id="21" name="Text 18"/>
          <p:cNvSpPr/>
          <p:nvPr/>
        </p:nvSpPr>
        <p:spPr>
          <a:xfrm>
            <a:off x="5321126" y="3195861"/>
            <a:ext cx="2085975" cy="212824"/>
          </a:xfrm>
          <a:prstGeom prst="rect">
            <a:avLst/>
          </a:prstGeom>
          <a:noFill/>
          <a:ln/>
        </p:spPr>
        <p:txBody>
          <a:bodyPr wrap="none" rtlCol="0" anchor="t"/>
          <a:lstStyle/>
          <a:p>
            <a:pPr>
              <a:lnSpc>
                <a:spcPts val="1676"/>
              </a:lnSpc>
            </a:pPr>
            <a:r>
              <a:rPr lang="en-US" sz="1341" dirty="0">
                <a:solidFill>
                  <a:srgbClr val="EBCCBB"/>
                </a:solidFill>
                <a:latin typeface="Gelasio" pitchFamily="34" charset="0"/>
                <a:ea typeface="Gelasio" pitchFamily="34" charset="-122"/>
                <a:cs typeface="Gelasio" pitchFamily="34" charset="-120"/>
              </a:rPr>
              <a:t>Step 3: Enhance and Refine</a:t>
            </a:r>
            <a:endParaRPr lang="en-US" sz="1341" dirty="0"/>
          </a:p>
        </p:txBody>
      </p:sp>
      <p:sp>
        <p:nvSpPr>
          <p:cNvPr id="22" name="Text 19"/>
          <p:cNvSpPr/>
          <p:nvPr/>
        </p:nvSpPr>
        <p:spPr>
          <a:xfrm>
            <a:off x="5321126" y="3544862"/>
            <a:ext cx="2486174" cy="1089794"/>
          </a:xfrm>
          <a:prstGeom prst="rect">
            <a:avLst/>
          </a:prstGeom>
          <a:noFill/>
          <a:ln/>
        </p:spPr>
        <p:txBody>
          <a:bodyPr wrap="square" rtlCol="0" anchor="t"/>
          <a:lstStyle/>
          <a:p>
            <a:pPr>
              <a:lnSpc>
                <a:spcPts val="1716"/>
              </a:lnSpc>
            </a:pPr>
            <a:r>
              <a:rPr lang="en-US" sz="1073" dirty="0">
                <a:solidFill>
                  <a:srgbClr val="C9C2C0"/>
                </a:solidFill>
                <a:latin typeface="Gelasio" pitchFamily="34" charset="0"/>
                <a:ea typeface="Gelasio" pitchFamily="34" charset="-122"/>
                <a:cs typeface="Gelasio" pitchFamily="34" charset="-120"/>
              </a:rPr>
              <a:t>Utilize the AI Virtual Painter's suite of tools to enhance and refine your artwork. Experiment with colors, textures, and styles to unlock new dimensions of creativity.</a:t>
            </a:r>
            <a:endParaRPr lang="en-US" sz="1073"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302D2C"/>
          </a:solidFill>
          <a:ln/>
        </p:spPr>
      </p:sp>
      <p:sp>
        <p:nvSpPr>
          <p:cNvPr id="3" name="Shape 1"/>
          <p:cNvSpPr/>
          <p:nvPr/>
        </p:nvSpPr>
        <p:spPr>
          <a:xfrm>
            <a:off x="-37" y="-47253"/>
            <a:ext cx="9144000" cy="5143500"/>
          </a:xfrm>
          <a:prstGeom prst="rect">
            <a:avLst/>
          </a:prstGeom>
          <a:solidFill>
            <a:srgbClr val="464342"/>
          </a:solidFill>
          <a:ln/>
        </p:spPr>
      </p:sp>
      <p:sp>
        <p:nvSpPr>
          <p:cNvPr id="4" name="Text 2"/>
          <p:cNvSpPr/>
          <p:nvPr/>
        </p:nvSpPr>
        <p:spPr>
          <a:xfrm>
            <a:off x="1273745" y="539725"/>
            <a:ext cx="6100763" cy="433983"/>
          </a:xfrm>
          <a:prstGeom prst="rect">
            <a:avLst/>
          </a:prstGeom>
          <a:noFill/>
          <a:ln/>
        </p:spPr>
        <p:txBody>
          <a:bodyPr wrap="none" rtlCol="0" anchor="t"/>
          <a:lstStyle/>
          <a:p>
            <a:pPr>
              <a:lnSpc>
                <a:spcPts val="3417"/>
              </a:lnSpc>
            </a:pPr>
            <a:r>
              <a:rPr lang="en-US" sz="2734" dirty="0">
                <a:solidFill>
                  <a:srgbClr val="EBCCBB"/>
                </a:solidFill>
                <a:latin typeface="Gelasio" pitchFamily="34" charset="0"/>
                <a:ea typeface="Gelasio" pitchFamily="34" charset="-122"/>
                <a:cs typeface="Gelasio" pitchFamily="34" charset="-120"/>
              </a:rPr>
              <a:t>Demonstration of the AI Virtual Painter</a:t>
            </a:r>
            <a:endParaRPr lang="en-US" sz="2734" dirty="0"/>
          </a:p>
        </p:txBody>
      </p:sp>
      <p:pic>
        <p:nvPicPr>
          <p:cNvPr id="5" name="Image 0" descr="preencoded.png"/>
          <p:cNvPicPr>
            <a:picLocks noChangeAspect="1"/>
          </p:cNvPicPr>
          <p:nvPr/>
        </p:nvPicPr>
        <p:blipFill>
          <a:blip r:embed="rId3"/>
          <a:stretch>
            <a:fillRect/>
          </a:stretch>
        </p:blipFill>
        <p:spPr>
          <a:xfrm>
            <a:off x="1273746" y="1251421"/>
            <a:ext cx="2059930" cy="1273076"/>
          </a:xfrm>
          <a:prstGeom prst="rect">
            <a:avLst/>
          </a:prstGeom>
        </p:spPr>
      </p:pic>
      <p:sp>
        <p:nvSpPr>
          <p:cNvPr id="6" name="Text 3"/>
          <p:cNvSpPr/>
          <p:nvPr/>
        </p:nvSpPr>
        <p:spPr>
          <a:xfrm>
            <a:off x="1273746" y="2698031"/>
            <a:ext cx="1388715" cy="216991"/>
          </a:xfrm>
          <a:prstGeom prst="rect">
            <a:avLst/>
          </a:prstGeom>
          <a:noFill/>
          <a:ln/>
        </p:spPr>
        <p:txBody>
          <a:bodyPr wrap="none" rtlCol="0" anchor="t"/>
          <a:lstStyle/>
          <a:p>
            <a:pPr>
              <a:lnSpc>
                <a:spcPts val="1709"/>
              </a:lnSpc>
            </a:pPr>
            <a:r>
              <a:rPr lang="en-US" sz="1367" dirty="0">
                <a:solidFill>
                  <a:srgbClr val="EBCCBB"/>
                </a:solidFill>
                <a:latin typeface="Gelasio" pitchFamily="34" charset="0"/>
                <a:ea typeface="Gelasio" pitchFamily="34" charset="-122"/>
                <a:cs typeface="Gelasio" pitchFamily="34" charset="-120"/>
              </a:rPr>
              <a:t>Live Art Showcase</a:t>
            </a:r>
            <a:endParaRPr lang="en-US" sz="1367" dirty="0"/>
          </a:p>
        </p:txBody>
      </p:sp>
      <p:sp>
        <p:nvSpPr>
          <p:cNvPr id="7" name="Text 4"/>
          <p:cNvSpPr/>
          <p:nvPr/>
        </p:nvSpPr>
        <p:spPr>
          <a:xfrm>
            <a:off x="1273746" y="3053879"/>
            <a:ext cx="2059930" cy="1332756"/>
          </a:xfrm>
          <a:prstGeom prst="rect">
            <a:avLst/>
          </a:prstGeom>
          <a:noFill/>
          <a:ln/>
        </p:spPr>
        <p:txBody>
          <a:bodyPr wrap="square" rtlCol="0" anchor="t"/>
          <a:lstStyle/>
          <a:p>
            <a:pPr>
              <a:lnSpc>
                <a:spcPts val="1749"/>
              </a:lnSpc>
            </a:pPr>
            <a:r>
              <a:rPr lang="en-US" sz="1094" dirty="0">
                <a:solidFill>
                  <a:srgbClr val="C9C2C0"/>
                </a:solidFill>
                <a:latin typeface="Gelasio" pitchFamily="34" charset="0"/>
                <a:ea typeface="Gelasio" pitchFamily="34" charset="-122"/>
                <a:cs typeface="Gelasio" pitchFamily="34" charset="-120"/>
              </a:rPr>
              <a:t>Experience the mesmerizing process of the AI Virtual Painter in action. Witness the magic unfold as AI transforms the digital canvas into awe-inspiring artworks.</a:t>
            </a:r>
            <a:endParaRPr lang="en-US" sz="1094" dirty="0"/>
          </a:p>
        </p:txBody>
      </p:sp>
      <p:pic>
        <p:nvPicPr>
          <p:cNvPr id="8" name="Image 1" descr="preencoded.png"/>
          <p:cNvPicPr>
            <a:picLocks noChangeAspect="1"/>
          </p:cNvPicPr>
          <p:nvPr/>
        </p:nvPicPr>
        <p:blipFill>
          <a:blip r:embed="rId4"/>
          <a:stretch>
            <a:fillRect/>
          </a:stretch>
        </p:blipFill>
        <p:spPr>
          <a:xfrm>
            <a:off x="3541961" y="1251421"/>
            <a:ext cx="2060004" cy="1273150"/>
          </a:xfrm>
          <a:prstGeom prst="rect">
            <a:avLst/>
          </a:prstGeom>
        </p:spPr>
      </p:pic>
      <p:sp>
        <p:nvSpPr>
          <p:cNvPr id="9" name="Text 5"/>
          <p:cNvSpPr/>
          <p:nvPr/>
        </p:nvSpPr>
        <p:spPr>
          <a:xfrm>
            <a:off x="3541961" y="2698105"/>
            <a:ext cx="2060004" cy="433983"/>
          </a:xfrm>
          <a:prstGeom prst="rect">
            <a:avLst/>
          </a:prstGeom>
          <a:noFill/>
          <a:ln/>
        </p:spPr>
        <p:txBody>
          <a:bodyPr wrap="square" rtlCol="0" anchor="t"/>
          <a:lstStyle/>
          <a:p>
            <a:pPr>
              <a:lnSpc>
                <a:spcPts val="1709"/>
              </a:lnSpc>
            </a:pPr>
            <a:r>
              <a:rPr lang="en-US" sz="1367" dirty="0">
                <a:solidFill>
                  <a:srgbClr val="EBCCBB"/>
                </a:solidFill>
                <a:latin typeface="Gelasio" pitchFamily="34" charset="0"/>
                <a:ea typeface="Gelasio" pitchFamily="34" charset="-122"/>
                <a:cs typeface="Gelasio" pitchFamily="34" charset="-120"/>
              </a:rPr>
              <a:t>Masterpieces Created by AI</a:t>
            </a:r>
            <a:endParaRPr lang="en-US" sz="1367" dirty="0"/>
          </a:p>
        </p:txBody>
      </p:sp>
      <p:sp>
        <p:nvSpPr>
          <p:cNvPr id="10" name="Text 6"/>
          <p:cNvSpPr/>
          <p:nvPr/>
        </p:nvSpPr>
        <p:spPr>
          <a:xfrm>
            <a:off x="3541961" y="3270945"/>
            <a:ext cx="2060004" cy="1332756"/>
          </a:xfrm>
          <a:prstGeom prst="rect">
            <a:avLst/>
          </a:prstGeom>
          <a:noFill/>
          <a:ln/>
        </p:spPr>
        <p:txBody>
          <a:bodyPr wrap="square" rtlCol="0" anchor="t"/>
          <a:lstStyle/>
          <a:p>
            <a:pPr>
              <a:lnSpc>
                <a:spcPts val="1749"/>
              </a:lnSpc>
            </a:pPr>
            <a:r>
              <a:rPr lang="en-US" sz="1094" dirty="0">
                <a:solidFill>
                  <a:srgbClr val="C9C2C0"/>
                </a:solidFill>
                <a:latin typeface="Gelasio" pitchFamily="34" charset="0"/>
                <a:ea typeface="Gelasio" pitchFamily="34" charset="-122"/>
                <a:cs typeface="Gelasio" pitchFamily="34" charset="-120"/>
              </a:rPr>
              <a:t>Marvel at a collection of extraordinary artworks created by the AI Virtual Painter. Explore the intersection of human creativity and artificial intelligence.</a:t>
            </a:r>
            <a:endParaRPr lang="en-US" sz="1094" dirty="0"/>
          </a:p>
        </p:txBody>
      </p:sp>
      <p:sp>
        <p:nvSpPr>
          <p:cNvPr id="12" name="Text 7"/>
          <p:cNvSpPr/>
          <p:nvPr/>
        </p:nvSpPr>
        <p:spPr>
          <a:xfrm>
            <a:off x="5810251" y="2698105"/>
            <a:ext cx="2060004" cy="433983"/>
          </a:xfrm>
          <a:prstGeom prst="rect">
            <a:avLst/>
          </a:prstGeom>
          <a:noFill/>
          <a:ln/>
        </p:spPr>
        <p:txBody>
          <a:bodyPr wrap="square" rtlCol="0" anchor="t"/>
          <a:lstStyle/>
          <a:p>
            <a:pPr>
              <a:lnSpc>
                <a:spcPts val="1709"/>
              </a:lnSpc>
            </a:pPr>
            <a:r>
              <a:rPr lang="en-US" sz="1367" dirty="0">
                <a:solidFill>
                  <a:srgbClr val="EBCCBB"/>
                </a:solidFill>
                <a:latin typeface="Gelasio" pitchFamily="34" charset="0"/>
                <a:ea typeface="Gelasio" pitchFamily="34" charset="-122"/>
                <a:cs typeface="Gelasio" pitchFamily="34" charset="-120"/>
              </a:rPr>
              <a:t>User Experience and Testimonials</a:t>
            </a:r>
            <a:endParaRPr lang="en-US" sz="1367" dirty="0"/>
          </a:p>
        </p:txBody>
      </p:sp>
      <p:sp>
        <p:nvSpPr>
          <p:cNvPr id="13" name="Text 8"/>
          <p:cNvSpPr/>
          <p:nvPr/>
        </p:nvSpPr>
        <p:spPr>
          <a:xfrm>
            <a:off x="5810251" y="3270945"/>
            <a:ext cx="2060004" cy="1332756"/>
          </a:xfrm>
          <a:prstGeom prst="rect">
            <a:avLst/>
          </a:prstGeom>
          <a:noFill/>
          <a:ln/>
        </p:spPr>
        <p:txBody>
          <a:bodyPr wrap="square" rtlCol="0" anchor="t"/>
          <a:lstStyle/>
          <a:p>
            <a:pPr>
              <a:lnSpc>
                <a:spcPts val="1749"/>
              </a:lnSpc>
            </a:pPr>
            <a:endParaRPr lang="en-US" sz="1094" dirty="0"/>
          </a:p>
        </p:txBody>
      </p:sp>
      <p:pic>
        <p:nvPicPr>
          <p:cNvPr id="15" name="Picture 14">
            <a:extLst>
              <a:ext uri="{FF2B5EF4-FFF2-40B4-BE49-F238E27FC236}">
                <a16:creationId xmlns:a16="http://schemas.microsoft.com/office/drawing/2014/main" id="{0411C347-D5D8-F470-7917-FD4A5A3C5CEA}"/>
              </a:ext>
            </a:extLst>
          </p:cNvPr>
          <p:cNvPicPr>
            <a:picLocks noChangeAspect="1"/>
          </p:cNvPicPr>
          <p:nvPr/>
        </p:nvPicPr>
        <p:blipFill>
          <a:blip r:embed="rId5"/>
          <a:stretch>
            <a:fillRect/>
          </a:stretch>
        </p:blipFill>
        <p:spPr>
          <a:xfrm>
            <a:off x="5869686" y="1074551"/>
            <a:ext cx="3170236" cy="14971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AE6F2518-B084-4896-AF52-66CC2144AA2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247</TotalTime>
  <Words>967</Words>
  <Application>Microsoft Office PowerPoint</Application>
  <PresentationFormat>On-screen Show (16:9)</PresentationFormat>
  <Paragraphs>80</Paragraphs>
  <Slides>10</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10</vt:i4>
      </vt:variant>
      <vt:variant>
        <vt:lpstr>Custom Shows</vt:lpstr>
      </vt:variant>
      <vt:variant>
        <vt:i4>1</vt:i4>
      </vt:variant>
    </vt:vector>
  </HeadingPairs>
  <TitlesOfParts>
    <vt:vector size="18" baseType="lpstr">
      <vt:lpstr>Open Sans</vt:lpstr>
      <vt:lpstr>Wingdings</vt:lpstr>
      <vt:lpstr>Calibri Light</vt:lpstr>
      <vt:lpstr>Calibri</vt:lpstr>
      <vt:lpstr>Arial</vt:lpstr>
      <vt:lpstr>Gelasio</vt:lpstr>
      <vt:lpstr>Office Theme</vt:lpstr>
      <vt:lpstr>PowerPoint Presentation</vt:lpstr>
      <vt:lpstr>Objective</vt:lpstr>
      <vt:lpstr>Approach</vt:lpstr>
      <vt:lpstr>PowerPoint Presentation</vt:lpstr>
      <vt:lpstr>Working</vt:lpstr>
      <vt:lpstr>Evaluation Methodology</vt:lpstr>
      <vt:lpstr>PowerPoint Presentation</vt:lpstr>
      <vt:lpstr>PowerPoint Presentation</vt:lpstr>
      <vt:lpstr>PowerPoint Presentation</vt:lpstr>
      <vt:lpstr>PowerPoint Presentation</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venu sukka</dc:creator>
  <cp:lastModifiedBy>venu sukka</cp:lastModifiedBy>
  <cp:revision>3</cp:revision>
  <dcterms:modified xsi:type="dcterms:W3CDTF">2023-12-01T19:14:57Z</dcterms:modified>
</cp:coreProperties>
</file>